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6" r:id="rId5"/>
    <p:sldId id="309" r:id="rId6"/>
    <p:sldId id="257" r:id="rId7"/>
    <p:sldId id="258" r:id="rId8"/>
    <p:sldId id="260" r:id="rId9"/>
    <p:sldId id="259" r:id="rId10"/>
    <p:sldId id="263" r:id="rId11"/>
    <p:sldId id="264" r:id="rId12"/>
    <p:sldId id="305" r:id="rId13"/>
    <p:sldId id="265" r:id="rId14"/>
    <p:sldId id="278" r:id="rId15"/>
    <p:sldId id="266" r:id="rId16"/>
    <p:sldId id="270" r:id="rId17"/>
    <p:sldId id="306" r:id="rId18"/>
    <p:sldId id="271" r:id="rId19"/>
    <p:sldId id="308" r:id="rId20"/>
    <p:sldId id="268" r:id="rId21"/>
    <p:sldId id="307" r:id="rId22"/>
    <p:sldId id="27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ri Tallaksen" initials="ST" lastIdx="1" clrIdx="0">
    <p:extLst>
      <p:ext uri="{19B8F6BF-5375-455C-9EA6-DF929625EA0E}">
        <p15:presenceInfo xmlns:p15="http://schemas.microsoft.com/office/powerpoint/2012/main" userId="S::Siri.Tallaksen@innovasjonnorge.no::503f9ea8-2413-45eb-b44c-75bb51cd64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7C8CA"/>
    <a:srgbClr val="3CFE8E"/>
    <a:srgbClr val="5AD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EE1D09-053B-49F1-82BA-D302F355344E}" v="8" dt="2023-01-24T10:30:13.3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1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ri Tallaksen" userId="503f9ea8-2413-45eb-b44c-75bb51cd6439" providerId="ADAL" clId="{58EE1D09-053B-49F1-82BA-D302F355344E}"/>
    <pc:docChg chg="undo custSel addSld delSld modSld">
      <pc:chgData name="Siri Tallaksen" userId="503f9ea8-2413-45eb-b44c-75bb51cd6439" providerId="ADAL" clId="{58EE1D09-053B-49F1-82BA-D302F355344E}" dt="2023-01-24T10:33:25.569" v="793" actId="5793"/>
      <pc:docMkLst>
        <pc:docMk/>
      </pc:docMkLst>
      <pc:sldChg chg="add">
        <pc:chgData name="Siri Tallaksen" userId="503f9ea8-2413-45eb-b44c-75bb51cd6439" providerId="ADAL" clId="{58EE1D09-053B-49F1-82BA-D302F355344E}" dt="2023-01-23T08:15:26.986" v="112"/>
        <pc:sldMkLst>
          <pc:docMk/>
          <pc:sldMk cId="3523451765" sldId="257"/>
        </pc:sldMkLst>
      </pc:sldChg>
      <pc:sldChg chg="modSp add mod">
        <pc:chgData name="Siri Tallaksen" userId="503f9ea8-2413-45eb-b44c-75bb51cd6439" providerId="ADAL" clId="{58EE1D09-053B-49F1-82BA-D302F355344E}" dt="2023-01-23T08:16:00.374" v="153" actId="20577"/>
        <pc:sldMkLst>
          <pc:docMk/>
          <pc:sldMk cId="1933515285" sldId="258"/>
        </pc:sldMkLst>
        <pc:spChg chg="mod">
          <ac:chgData name="Siri Tallaksen" userId="503f9ea8-2413-45eb-b44c-75bb51cd6439" providerId="ADAL" clId="{58EE1D09-053B-49F1-82BA-D302F355344E}" dt="2023-01-23T08:15:49.608" v="147" actId="20577"/>
          <ac:spMkLst>
            <pc:docMk/>
            <pc:sldMk cId="1933515285" sldId="258"/>
            <ac:spMk id="2" creationId="{CCC0E5A2-74E4-40A7-BC5F-1EBF8B5CDAB2}"/>
          </ac:spMkLst>
        </pc:spChg>
        <pc:spChg chg="mod">
          <ac:chgData name="Siri Tallaksen" userId="503f9ea8-2413-45eb-b44c-75bb51cd6439" providerId="ADAL" clId="{58EE1D09-053B-49F1-82BA-D302F355344E}" dt="2023-01-23T08:16:00.374" v="153" actId="20577"/>
          <ac:spMkLst>
            <pc:docMk/>
            <pc:sldMk cId="1933515285" sldId="258"/>
            <ac:spMk id="5" creationId="{5B49AC5D-D941-444A-A527-719B667816DE}"/>
          </ac:spMkLst>
        </pc:spChg>
      </pc:sldChg>
      <pc:sldChg chg="add">
        <pc:chgData name="Siri Tallaksen" userId="503f9ea8-2413-45eb-b44c-75bb51cd6439" providerId="ADAL" clId="{58EE1D09-053B-49F1-82BA-D302F355344E}" dt="2023-01-23T08:17:07.743" v="268"/>
        <pc:sldMkLst>
          <pc:docMk/>
          <pc:sldMk cId="1224802348" sldId="259"/>
        </pc:sldMkLst>
      </pc:sldChg>
      <pc:sldChg chg="modSp add mod">
        <pc:chgData name="Siri Tallaksen" userId="503f9ea8-2413-45eb-b44c-75bb51cd6439" providerId="ADAL" clId="{58EE1D09-053B-49F1-82BA-D302F355344E}" dt="2023-01-23T08:16:52.946" v="267" actId="6549"/>
        <pc:sldMkLst>
          <pc:docMk/>
          <pc:sldMk cId="1025983828" sldId="260"/>
        </pc:sldMkLst>
        <pc:spChg chg="mod">
          <ac:chgData name="Siri Tallaksen" userId="503f9ea8-2413-45eb-b44c-75bb51cd6439" providerId="ADAL" clId="{58EE1D09-053B-49F1-82BA-D302F355344E}" dt="2023-01-23T08:16:52.946" v="267" actId="6549"/>
          <ac:spMkLst>
            <pc:docMk/>
            <pc:sldMk cId="1025983828" sldId="260"/>
            <ac:spMk id="2" creationId="{239444AC-C80A-4A23-9781-31391FB80849}"/>
          </ac:spMkLst>
        </pc:spChg>
      </pc:sldChg>
      <pc:sldChg chg="modSp mod modClrScheme chgLayout">
        <pc:chgData name="Siri Tallaksen" userId="503f9ea8-2413-45eb-b44c-75bb51cd6439" providerId="ADAL" clId="{58EE1D09-053B-49F1-82BA-D302F355344E}" dt="2023-01-24T07:51:33.632" v="416" actId="6549"/>
        <pc:sldMkLst>
          <pc:docMk/>
          <pc:sldMk cId="3277158728" sldId="264"/>
        </pc:sldMkLst>
        <pc:spChg chg="mod">
          <ac:chgData name="Siri Tallaksen" userId="503f9ea8-2413-45eb-b44c-75bb51cd6439" providerId="ADAL" clId="{58EE1D09-053B-49F1-82BA-D302F355344E}" dt="2023-01-24T07:51:33.632" v="416" actId="6549"/>
          <ac:spMkLst>
            <pc:docMk/>
            <pc:sldMk cId="3277158728" sldId="264"/>
            <ac:spMk id="2" creationId="{FF7B77F0-3C6B-489E-A303-B88FBE6A5881}"/>
          </ac:spMkLst>
        </pc:spChg>
        <pc:spChg chg="mod ord">
          <ac:chgData name="Siri Tallaksen" userId="503f9ea8-2413-45eb-b44c-75bb51cd6439" providerId="ADAL" clId="{58EE1D09-053B-49F1-82BA-D302F355344E}" dt="2023-01-23T08:14:53.894" v="109" actId="26606"/>
          <ac:spMkLst>
            <pc:docMk/>
            <pc:sldMk cId="3277158728" sldId="264"/>
            <ac:spMk id="3" creationId="{9230EDFC-27C7-4328-94E8-9A06DC7564C0}"/>
          </ac:spMkLst>
        </pc:spChg>
        <pc:spChg chg="mod ord">
          <ac:chgData name="Siri Tallaksen" userId="503f9ea8-2413-45eb-b44c-75bb51cd6439" providerId="ADAL" clId="{58EE1D09-053B-49F1-82BA-D302F355344E}" dt="2023-01-23T08:14:53.894" v="109" actId="26606"/>
          <ac:spMkLst>
            <pc:docMk/>
            <pc:sldMk cId="3277158728" sldId="264"/>
            <ac:spMk id="4" creationId="{A359C3B0-0D5B-4B54-AF2A-B8970451B102}"/>
          </ac:spMkLst>
        </pc:spChg>
        <pc:spChg chg="mod">
          <ac:chgData name="Siri Tallaksen" userId="503f9ea8-2413-45eb-b44c-75bb51cd6439" providerId="ADAL" clId="{58EE1D09-053B-49F1-82BA-D302F355344E}" dt="2023-01-23T08:14:53.894" v="109" actId="26606"/>
          <ac:spMkLst>
            <pc:docMk/>
            <pc:sldMk cId="3277158728" sldId="264"/>
            <ac:spMk id="5" creationId="{739D6BBD-3167-4194-BD38-ACE029CA80F6}"/>
          </ac:spMkLst>
        </pc:spChg>
      </pc:sldChg>
      <pc:sldChg chg="modSp mod">
        <pc:chgData name="Siri Tallaksen" userId="503f9ea8-2413-45eb-b44c-75bb51cd6439" providerId="ADAL" clId="{58EE1D09-053B-49F1-82BA-D302F355344E}" dt="2023-01-24T07:51:49.547" v="418" actId="15"/>
        <pc:sldMkLst>
          <pc:docMk/>
          <pc:sldMk cId="2736914354" sldId="270"/>
        </pc:sldMkLst>
        <pc:spChg chg="mod">
          <ac:chgData name="Siri Tallaksen" userId="503f9ea8-2413-45eb-b44c-75bb51cd6439" providerId="ADAL" clId="{58EE1D09-053B-49F1-82BA-D302F355344E}" dt="2023-01-23T08:12:38.598" v="51" actId="20577"/>
          <ac:spMkLst>
            <pc:docMk/>
            <pc:sldMk cId="2736914354" sldId="270"/>
            <ac:spMk id="2" creationId="{0EA77E58-73B3-47B0-85EE-E30A8ABE2D1A}"/>
          </ac:spMkLst>
        </pc:spChg>
        <pc:spChg chg="mod">
          <ac:chgData name="Siri Tallaksen" userId="503f9ea8-2413-45eb-b44c-75bb51cd6439" providerId="ADAL" clId="{58EE1D09-053B-49F1-82BA-D302F355344E}" dt="2023-01-24T07:51:49.547" v="418" actId="15"/>
          <ac:spMkLst>
            <pc:docMk/>
            <pc:sldMk cId="2736914354" sldId="270"/>
            <ac:spMk id="5" creationId="{77AC6CA7-EFFE-4B6D-82A8-83B5B041BFBB}"/>
          </ac:spMkLst>
        </pc:spChg>
      </pc:sldChg>
      <pc:sldChg chg="modSp mod">
        <pc:chgData name="Siri Tallaksen" userId="503f9ea8-2413-45eb-b44c-75bb51cd6439" providerId="ADAL" clId="{58EE1D09-053B-49F1-82BA-D302F355344E}" dt="2023-01-24T10:27:38.353" v="443" actId="20577"/>
        <pc:sldMkLst>
          <pc:docMk/>
          <pc:sldMk cId="2633873285" sldId="271"/>
        </pc:sldMkLst>
        <pc:spChg chg="mod">
          <ac:chgData name="Siri Tallaksen" userId="503f9ea8-2413-45eb-b44c-75bb51cd6439" providerId="ADAL" clId="{58EE1D09-053B-49F1-82BA-D302F355344E}" dt="2023-01-24T10:27:38.353" v="443" actId="20577"/>
          <ac:spMkLst>
            <pc:docMk/>
            <pc:sldMk cId="2633873285" sldId="271"/>
            <ac:spMk id="4" creationId="{483D097D-8917-4143-B948-EA4576E5C3F8}"/>
          </ac:spMkLst>
        </pc:spChg>
      </pc:sldChg>
      <pc:sldChg chg="add">
        <pc:chgData name="Siri Tallaksen" userId="503f9ea8-2413-45eb-b44c-75bb51cd6439" providerId="ADAL" clId="{58EE1D09-053B-49F1-82BA-D302F355344E}" dt="2023-01-23T08:17:23.777" v="269"/>
        <pc:sldMkLst>
          <pc:docMk/>
          <pc:sldMk cId="261507822" sldId="278"/>
        </pc:sldMkLst>
      </pc:sldChg>
      <pc:sldChg chg="del">
        <pc:chgData name="Siri Tallaksen" userId="503f9ea8-2413-45eb-b44c-75bb51cd6439" providerId="ADAL" clId="{58EE1D09-053B-49F1-82BA-D302F355344E}" dt="2023-01-24T07:51:08.644" v="400" actId="47"/>
        <pc:sldMkLst>
          <pc:docMk/>
          <pc:sldMk cId="182696363" sldId="279"/>
        </pc:sldMkLst>
      </pc:sldChg>
      <pc:sldChg chg="modSp mod">
        <pc:chgData name="Siri Tallaksen" userId="503f9ea8-2413-45eb-b44c-75bb51cd6439" providerId="ADAL" clId="{58EE1D09-053B-49F1-82BA-D302F355344E}" dt="2023-01-24T10:25:54.596" v="422" actId="20577"/>
        <pc:sldMkLst>
          <pc:docMk/>
          <pc:sldMk cId="2976027545" sldId="305"/>
        </pc:sldMkLst>
        <pc:spChg chg="mod">
          <ac:chgData name="Siri Tallaksen" userId="503f9ea8-2413-45eb-b44c-75bb51cd6439" providerId="ADAL" clId="{58EE1D09-053B-49F1-82BA-D302F355344E}" dt="2023-01-24T10:25:54.596" v="422" actId="20577"/>
          <ac:spMkLst>
            <pc:docMk/>
            <pc:sldMk cId="2976027545" sldId="305"/>
            <ac:spMk id="8" creationId="{B13ED51B-22D0-45FD-924E-674BCD214B64}"/>
          </ac:spMkLst>
        </pc:spChg>
      </pc:sldChg>
      <pc:sldChg chg="addSp modSp mod">
        <pc:chgData name="Siri Tallaksen" userId="503f9ea8-2413-45eb-b44c-75bb51cd6439" providerId="ADAL" clId="{58EE1D09-053B-49F1-82BA-D302F355344E}" dt="2023-01-24T10:27:10.799" v="439" actId="20577"/>
        <pc:sldMkLst>
          <pc:docMk/>
          <pc:sldMk cId="55509673" sldId="306"/>
        </pc:sldMkLst>
        <pc:spChg chg="mod">
          <ac:chgData name="Siri Tallaksen" userId="503f9ea8-2413-45eb-b44c-75bb51cd6439" providerId="ADAL" clId="{58EE1D09-053B-49F1-82BA-D302F355344E}" dt="2023-01-24T10:27:10.799" v="439" actId="20577"/>
          <ac:spMkLst>
            <pc:docMk/>
            <pc:sldMk cId="55509673" sldId="306"/>
            <ac:spMk id="2" creationId="{486E0834-BCF1-4AA1-9A5A-B129B4BC235C}"/>
          </ac:spMkLst>
        </pc:spChg>
        <pc:spChg chg="add mod">
          <ac:chgData name="Siri Tallaksen" userId="503f9ea8-2413-45eb-b44c-75bb51cd6439" providerId="ADAL" clId="{58EE1D09-053B-49F1-82BA-D302F355344E}" dt="2023-01-23T08:43:18.640" v="397" actId="1076"/>
          <ac:spMkLst>
            <pc:docMk/>
            <pc:sldMk cId="55509673" sldId="306"/>
            <ac:spMk id="4" creationId="{DF45D810-2C12-0A0A-F61E-25E6B3D81348}"/>
          </ac:spMkLst>
        </pc:spChg>
      </pc:sldChg>
      <pc:sldChg chg="modSp mod">
        <pc:chgData name="Siri Tallaksen" userId="503f9ea8-2413-45eb-b44c-75bb51cd6439" providerId="ADAL" clId="{58EE1D09-053B-49F1-82BA-D302F355344E}" dt="2023-01-24T10:33:25.569" v="793" actId="5793"/>
        <pc:sldMkLst>
          <pc:docMk/>
          <pc:sldMk cId="4173307456" sldId="307"/>
        </pc:sldMkLst>
        <pc:spChg chg="mod">
          <ac:chgData name="Siri Tallaksen" userId="503f9ea8-2413-45eb-b44c-75bb51cd6439" providerId="ADAL" clId="{58EE1D09-053B-49F1-82BA-D302F355344E}" dt="2023-01-24T10:33:25.569" v="793" actId="5793"/>
          <ac:spMkLst>
            <pc:docMk/>
            <pc:sldMk cId="4173307456" sldId="307"/>
            <ac:spMk id="2" creationId="{DC1BE64E-4AE0-45AB-9EC5-E1B871F6C5F7}"/>
          </ac:spMkLst>
        </pc:spChg>
      </pc:sldChg>
      <pc:sldChg chg="addSp delSp modSp mod">
        <pc:chgData name="Siri Tallaksen" userId="503f9ea8-2413-45eb-b44c-75bb51cd6439" providerId="ADAL" clId="{58EE1D09-053B-49F1-82BA-D302F355344E}" dt="2023-01-23T08:15:09.778" v="111" actId="14100"/>
        <pc:sldMkLst>
          <pc:docMk/>
          <pc:sldMk cId="925742712" sldId="308"/>
        </pc:sldMkLst>
        <pc:spChg chg="mod">
          <ac:chgData name="Siri Tallaksen" userId="503f9ea8-2413-45eb-b44c-75bb51cd6439" providerId="ADAL" clId="{58EE1D09-053B-49F1-82BA-D302F355344E}" dt="2023-01-23T08:15:09.778" v="111" actId="14100"/>
          <ac:spMkLst>
            <pc:docMk/>
            <pc:sldMk cId="925742712" sldId="308"/>
            <ac:spMk id="2" creationId="{5924B757-5B41-4139-ADFB-E4685552A41D}"/>
          </ac:spMkLst>
        </pc:spChg>
        <pc:picChg chg="add mod">
          <ac:chgData name="Siri Tallaksen" userId="503f9ea8-2413-45eb-b44c-75bb51cd6439" providerId="ADAL" clId="{58EE1D09-053B-49F1-82BA-D302F355344E}" dt="2023-01-23T08:14:16.970" v="106" actId="1076"/>
          <ac:picMkLst>
            <pc:docMk/>
            <pc:sldMk cId="925742712" sldId="308"/>
            <ac:picMk id="4" creationId="{AE35456F-7B30-B3E1-376F-F0C571B21888}"/>
          </ac:picMkLst>
        </pc:picChg>
        <pc:picChg chg="del">
          <ac:chgData name="Siri Tallaksen" userId="503f9ea8-2413-45eb-b44c-75bb51cd6439" providerId="ADAL" clId="{58EE1D09-053B-49F1-82BA-D302F355344E}" dt="2023-01-23T08:14:14.479" v="104" actId="478"/>
          <ac:picMkLst>
            <pc:docMk/>
            <pc:sldMk cId="925742712" sldId="308"/>
            <ac:picMk id="5" creationId="{044868FE-3948-4764-9D88-A56794F68986}"/>
          </ac:picMkLst>
        </pc:picChg>
      </pc:sldChg>
      <pc:sldChg chg="addSp delSp modSp new mod addAnim delAnim modAnim">
        <pc:chgData name="Siri Tallaksen" userId="503f9ea8-2413-45eb-b44c-75bb51cd6439" providerId="ADAL" clId="{58EE1D09-053B-49F1-82BA-D302F355344E}" dt="2023-01-24T10:30:48.493" v="453" actId="478"/>
        <pc:sldMkLst>
          <pc:docMk/>
          <pc:sldMk cId="1462063998" sldId="309"/>
        </pc:sldMkLst>
        <pc:spChg chg="del mod">
          <ac:chgData name="Siri Tallaksen" userId="503f9ea8-2413-45eb-b44c-75bb51cd6439" providerId="ADAL" clId="{58EE1D09-053B-49F1-82BA-D302F355344E}" dt="2023-01-24T10:30:13.360" v="446"/>
          <ac:spMkLst>
            <pc:docMk/>
            <pc:sldMk cId="1462063998" sldId="309"/>
            <ac:spMk id="2" creationId="{3E6B3E3D-C1EB-47D1-0406-6681ACC71F24}"/>
          </ac:spMkLst>
        </pc:spChg>
        <pc:spChg chg="del">
          <ac:chgData name="Siri Tallaksen" userId="503f9ea8-2413-45eb-b44c-75bb51cd6439" providerId="ADAL" clId="{58EE1D09-053B-49F1-82BA-D302F355344E}" dt="2023-01-24T10:30:48.493" v="453" actId="478"/>
          <ac:spMkLst>
            <pc:docMk/>
            <pc:sldMk cId="1462063998" sldId="309"/>
            <ac:spMk id="3" creationId="{4737B8EE-3DC1-AC9E-C6DC-A5B515FEB07D}"/>
          </ac:spMkLst>
        </pc:spChg>
        <pc:spChg chg="add del mod">
          <ac:chgData name="Siri Tallaksen" userId="503f9ea8-2413-45eb-b44c-75bb51cd6439" providerId="ADAL" clId="{58EE1D09-053B-49F1-82BA-D302F355344E}" dt="2023-01-24T10:30:44.716" v="452" actId="478"/>
          <ac:spMkLst>
            <pc:docMk/>
            <pc:sldMk cId="1462063998" sldId="309"/>
            <ac:spMk id="6" creationId="{546CD0B8-FD6F-C798-82F5-BE4597EDB16F}"/>
          </ac:spMkLst>
        </pc:spChg>
        <pc:picChg chg="add del mod">
          <ac:chgData name="Siri Tallaksen" userId="503f9ea8-2413-45eb-b44c-75bb51cd6439" providerId="ADAL" clId="{58EE1D09-053B-49F1-82BA-D302F355344E}" dt="2023-01-24T10:30:44.716" v="452" actId="478"/>
          <ac:picMkLst>
            <pc:docMk/>
            <pc:sldMk cId="1462063998" sldId="309"/>
            <ac:picMk id="4" creationId="{756416B9-D041-A89E-53B9-EE8E5EEE8874}"/>
          </ac:picMkLst>
        </pc:picChg>
      </pc:sldChg>
      <pc:sldChg chg="new del">
        <pc:chgData name="Siri Tallaksen" userId="503f9ea8-2413-45eb-b44c-75bb51cd6439" providerId="ADAL" clId="{58EE1D09-053B-49F1-82BA-D302F355344E}" dt="2023-01-23T08:41:09.860" v="396" actId="680"/>
        <pc:sldMkLst>
          <pc:docMk/>
          <pc:sldMk cId="1904177743" sldId="309"/>
        </pc:sldMkLst>
      </pc:sldChg>
      <pc:sldChg chg="modSp new del mod">
        <pc:chgData name="Siri Tallaksen" userId="503f9ea8-2413-45eb-b44c-75bb51cd6439" providerId="ADAL" clId="{58EE1D09-053B-49F1-82BA-D302F355344E}" dt="2023-01-24T10:31:36.481" v="464" actId="680"/>
        <pc:sldMkLst>
          <pc:docMk/>
          <pc:sldMk cId="3242739561" sldId="310"/>
        </pc:sldMkLst>
        <pc:spChg chg="mod">
          <ac:chgData name="Siri Tallaksen" userId="503f9ea8-2413-45eb-b44c-75bb51cd6439" providerId="ADAL" clId="{58EE1D09-053B-49F1-82BA-D302F355344E}" dt="2023-01-24T10:31:35.988" v="463" actId="20577"/>
          <ac:spMkLst>
            <pc:docMk/>
            <pc:sldMk cId="3242739561" sldId="310"/>
            <ac:spMk id="3" creationId="{81419EC3-628B-BD03-1A8B-B6543828420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76D3418-77A3-434E-BE73-C46545A73F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21A8F7-FE09-4BE7-89CB-4DF93534B1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6DE83-0B0C-4E33-BFC9-B1A1C3EE4C42}" type="datetimeFigureOut">
              <a:rPr lang="nb-NO" smtClean="0"/>
              <a:t>24.01.2023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8E384F-163F-49AD-A73C-8FE0357887B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739B8F-2A88-496A-894E-15FBA4C2E6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DDE7C-1C79-4F3F-86B7-F07967D9B2C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6415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3CB6AB-5A31-4DD2-9A7B-2C0BC67BBD1C}" type="datetimeFigureOut">
              <a:rPr lang="en-GB" smtClean="0"/>
              <a:t>24/01/2023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726FB4-B23E-4E08-A72A-A2A516BD2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339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Header_Logosymb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" descr="Shape&#10;&#10;Description automatically generated">
            <a:extLst>
              <a:ext uri="{FF2B5EF4-FFF2-40B4-BE49-F238E27FC236}">
                <a16:creationId xmlns:a16="http://schemas.microsoft.com/office/drawing/2014/main" id="{445DAFC4-FA40-6940-B14E-AB70642A5F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14"/>
          <a:stretch/>
        </p:blipFill>
        <p:spPr>
          <a:xfrm>
            <a:off x="442913" y="390638"/>
            <a:ext cx="6469120" cy="6404637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EE4B2556-368A-074F-9DD4-DD56C86D8D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8752" y="5874889"/>
            <a:ext cx="5007633" cy="614698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Heading">
            <a:extLst>
              <a:ext uri="{FF2B5EF4-FFF2-40B4-BE49-F238E27FC236}">
                <a16:creationId xmlns:a16="http://schemas.microsoft.com/office/drawing/2014/main" id="{45257D96-544F-434C-8F16-3B14166545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8752" y="312100"/>
            <a:ext cx="5007633" cy="614698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ct val="9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9009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DC6287AD-72DA-4690-8453-9BC6F6318E8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154553" y="0"/>
            <a:ext cx="5037447" cy="685800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Foto cred">
            <a:extLst>
              <a:ext uri="{FF2B5EF4-FFF2-40B4-BE49-F238E27FC236}">
                <a16:creationId xmlns:a16="http://schemas.microsoft.com/office/drawing/2014/main" id="{8FF6B255-212B-3749-886A-5648E52461F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56579" y="6328984"/>
            <a:ext cx="2233440" cy="2376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nb-NO"/>
              <a:t>FOTO: Navn </a:t>
            </a:r>
            <a:r>
              <a:rPr lang="nb-NO" err="1"/>
              <a:t>Navnesen</a:t>
            </a:r>
            <a:r>
              <a:rPr lang="nb-NO"/>
              <a:t> / selskap</a:t>
            </a:r>
          </a:p>
        </p:txBody>
      </p:sp>
      <p:sp>
        <p:nvSpPr>
          <p:cNvPr id="52" name="Text Placeholder 3">
            <a:extLst>
              <a:ext uri="{FF2B5EF4-FFF2-40B4-BE49-F238E27FC236}">
                <a16:creationId xmlns:a16="http://schemas.microsoft.com/office/drawing/2014/main" id="{837EC896-07A4-F94D-896B-A8D59E0FEC9E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409455" y="4933318"/>
            <a:ext cx="4586287" cy="725148"/>
          </a:xfrm>
        </p:spPr>
        <p:txBody>
          <a:bodyPr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lassholder for tekst 2">
            <a:extLst>
              <a:ext uri="{FF2B5EF4-FFF2-40B4-BE49-F238E27FC236}">
                <a16:creationId xmlns:a16="http://schemas.microsoft.com/office/drawing/2014/main" id="{6529C9E8-760D-FA45-83EF-218E875EEA7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47613" y="4928946"/>
            <a:ext cx="525176" cy="355922"/>
          </a:xfrm>
          <a:ln>
            <a:noFill/>
          </a:ln>
        </p:spPr>
        <p:txBody>
          <a:bodyPr anchor="t" anchorCtr="0">
            <a:normAutofit/>
          </a:bodyPr>
          <a:lstStyle>
            <a:lvl1pPr marL="0" indent="0" algn="l">
              <a:buNone/>
              <a:defRPr sz="2000" u="sng" baseline="0">
                <a:ln>
                  <a:noFill/>
                </a:ln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+mn-lt"/>
              </a:defRPr>
            </a:lvl1pPr>
          </a:lstStyle>
          <a:p>
            <a:pPr lvl="0"/>
            <a:r>
              <a:rPr lang="nb-NO"/>
              <a:t>00</a:t>
            </a:r>
          </a:p>
          <a:p>
            <a:pPr lvl="0"/>
            <a:endParaRPr lang="nb-NO"/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3C0E11F1-614D-F441-B95E-02429680702F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1411958" y="4079690"/>
            <a:ext cx="4583785" cy="725148"/>
          </a:xfrm>
        </p:spPr>
        <p:txBody>
          <a:bodyPr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lassholder for tekst 2">
            <a:extLst>
              <a:ext uri="{FF2B5EF4-FFF2-40B4-BE49-F238E27FC236}">
                <a16:creationId xmlns:a16="http://schemas.microsoft.com/office/drawing/2014/main" id="{FBF59BFB-A690-A247-B2B7-70A0075E2F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48185" y="4075320"/>
            <a:ext cx="525176" cy="355922"/>
          </a:xfrm>
          <a:ln>
            <a:noFill/>
          </a:ln>
        </p:spPr>
        <p:txBody>
          <a:bodyPr anchor="t" anchorCtr="0">
            <a:normAutofit/>
          </a:bodyPr>
          <a:lstStyle>
            <a:lvl1pPr marL="0" indent="0" algn="l">
              <a:buNone/>
              <a:defRPr sz="2000" u="sng" baseline="0">
                <a:ln>
                  <a:noFill/>
                </a:ln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+mn-lt"/>
              </a:defRPr>
            </a:lvl1pPr>
          </a:lstStyle>
          <a:p>
            <a:pPr lvl="0"/>
            <a:r>
              <a:rPr lang="nb-NO"/>
              <a:t>00</a:t>
            </a:r>
          </a:p>
          <a:p>
            <a:pPr lvl="0"/>
            <a:endParaRPr lang="nb-NO"/>
          </a:p>
        </p:txBody>
      </p:sp>
      <p:sp>
        <p:nvSpPr>
          <p:cNvPr id="48" name="Text Placeholder 3">
            <a:extLst>
              <a:ext uri="{FF2B5EF4-FFF2-40B4-BE49-F238E27FC236}">
                <a16:creationId xmlns:a16="http://schemas.microsoft.com/office/drawing/2014/main" id="{D126A573-B7E6-8B43-A5AE-5AEB07C37A5D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1410707" y="3226063"/>
            <a:ext cx="4585037" cy="725148"/>
          </a:xfrm>
        </p:spPr>
        <p:txBody>
          <a:bodyPr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lassholder for tekst 2">
            <a:extLst>
              <a:ext uri="{FF2B5EF4-FFF2-40B4-BE49-F238E27FC236}">
                <a16:creationId xmlns:a16="http://schemas.microsoft.com/office/drawing/2014/main" id="{E59BA4A2-A672-AF4A-B5DF-88576903919F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48185" y="3221694"/>
            <a:ext cx="525176" cy="355922"/>
          </a:xfrm>
          <a:ln>
            <a:noFill/>
          </a:ln>
        </p:spPr>
        <p:txBody>
          <a:bodyPr anchor="t" anchorCtr="0">
            <a:normAutofit/>
          </a:bodyPr>
          <a:lstStyle>
            <a:lvl1pPr marL="0" indent="0" algn="l">
              <a:buNone/>
              <a:defRPr sz="2000" u="sng" baseline="0">
                <a:ln>
                  <a:noFill/>
                </a:ln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+mn-lt"/>
              </a:defRPr>
            </a:lvl1pPr>
          </a:lstStyle>
          <a:p>
            <a:pPr lvl="0"/>
            <a:r>
              <a:rPr lang="nb-NO"/>
              <a:t>00</a:t>
            </a:r>
          </a:p>
          <a:p>
            <a:pPr lvl="0"/>
            <a:endParaRPr lang="nb-NO"/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B141B712-90AE-8442-AAD2-4C960BBE2146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409457" y="2372436"/>
            <a:ext cx="4586288" cy="725148"/>
          </a:xfrm>
        </p:spPr>
        <p:txBody>
          <a:bodyPr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lassholder for tekst 2">
            <a:extLst>
              <a:ext uri="{FF2B5EF4-FFF2-40B4-BE49-F238E27FC236}">
                <a16:creationId xmlns:a16="http://schemas.microsoft.com/office/drawing/2014/main" id="{D989C68F-3997-D24F-BD5F-98F3C7B4F766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47613" y="2368068"/>
            <a:ext cx="525176" cy="355922"/>
          </a:xfrm>
          <a:ln>
            <a:noFill/>
          </a:ln>
        </p:spPr>
        <p:txBody>
          <a:bodyPr anchor="t" anchorCtr="0">
            <a:normAutofit/>
          </a:bodyPr>
          <a:lstStyle>
            <a:lvl1pPr marL="0" indent="0" algn="l">
              <a:buNone/>
              <a:defRPr sz="2000" u="sng" baseline="0">
                <a:ln>
                  <a:noFill/>
                </a:ln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+mn-lt"/>
              </a:defRPr>
            </a:lvl1pPr>
          </a:lstStyle>
          <a:p>
            <a:pPr lvl="0"/>
            <a:r>
              <a:rPr lang="nb-NO"/>
              <a:t>00</a:t>
            </a:r>
          </a:p>
          <a:p>
            <a:pPr lvl="0"/>
            <a:endParaRPr lang="nb-NO"/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013165E3-497F-5545-A7CC-F98F3BEAA7C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414462" y="1518808"/>
            <a:ext cx="4586288" cy="725148"/>
          </a:xfrm>
        </p:spPr>
        <p:txBody>
          <a:bodyPr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Plassholder for tekst 2">
            <a:extLst>
              <a:ext uri="{FF2B5EF4-FFF2-40B4-BE49-F238E27FC236}">
                <a16:creationId xmlns:a16="http://schemas.microsoft.com/office/drawing/2014/main" id="{FF46E68F-14F9-B74B-AA8F-CA228D7673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7613" y="1518808"/>
            <a:ext cx="525176" cy="355922"/>
          </a:xfrm>
          <a:ln>
            <a:noFill/>
          </a:ln>
        </p:spPr>
        <p:txBody>
          <a:bodyPr anchor="t" anchorCtr="0">
            <a:normAutofit/>
          </a:bodyPr>
          <a:lstStyle>
            <a:lvl1pPr marL="0" indent="0" algn="l">
              <a:buNone/>
              <a:defRPr sz="2000" u="sng" baseline="0">
                <a:ln>
                  <a:noFill/>
                </a:ln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+mn-lt"/>
              </a:defRPr>
            </a:lvl1pPr>
          </a:lstStyle>
          <a:p>
            <a:pPr lvl="0"/>
            <a:r>
              <a:rPr lang="nb-NO"/>
              <a:t>00</a:t>
            </a:r>
          </a:p>
          <a:p>
            <a:pPr lvl="0"/>
            <a:endParaRPr lang="nb-NO"/>
          </a:p>
        </p:txBody>
      </p:sp>
      <p:sp>
        <p:nvSpPr>
          <p:cNvPr id="63" name="Title 1">
            <a:extLst>
              <a:ext uri="{FF2B5EF4-FFF2-40B4-BE49-F238E27FC236}">
                <a16:creationId xmlns:a16="http://schemas.microsoft.com/office/drawing/2014/main" id="{27AD949D-C5DC-9B4F-979E-ABF2F07060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4820" y="647701"/>
            <a:ext cx="5545930" cy="457768"/>
          </a:xfrm>
        </p:spPr>
        <p:txBody>
          <a:bodyPr lIns="0" tIns="0" rIns="0" bIns="0" anchor="t">
            <a:normAutofit/>
          </a:bodyPr>
          <a:lstStyle>
            <a:lvl1pPr algn="l">
              <a:defRPr sz="2800"/>
            </a:lvl1pPr>
          </a:lstStyle>
          <a:p>
            <a:r>
              <a:rPr lang="en-GB"/>
              <a:t>Click to edit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378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40">
          <p15:clr>
            <a:srgbClr val="FBAE40"/>
          </p15:clr>
        </p15:guide>
        <p15:guide id="2" pos="411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0D4782BC-4109-45D3-907A-7CAB7DF1758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177089" y="1514475"/>
            <a:ext cx="4595050" cy="4481775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9">
            <a:extLst>
              <a:ext uri="{FF2B5EF4-FFF2-40B4-BE49-F238E27FC236}">
                <a16:creationId xmlns:a16="http://schemas.microsoft.com/office/drawing/2014/main" id="{DA9EC127-0FE8-BC42-AB39-BBB48B41116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4820" y="1514475"/>
            <a:ext cx="5545930" cy="4481775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13B6CA1-30D0-D94F-889F-3872D8967E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4820" y="647701"/>
            <a:ext cx="5545930" cy="457768"/>
          </a:xfrm>
        </p:spPr>
        <p:txBody>
          <a:bodyPr lIns="0" tIns="0" rIns="0" bIns="0" anchor="t">
            <a:norm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61522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5" userDrawn="1">
          <p15:clr>
            <a:srgbClr val="FBAE40"/>
          </p15:clr>
        </p15:guide>
        <p15:guide id="2" pos="279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89C0D48-322F-4D4D-8C30-0629C6657EB5}"/>
              </a:ext>
            </a:extLst>
          </p:cNvPr>
          <p:cNvSpPr/>
          <p:nvPr userDrawn="1"/>
        </p:nvSpPr>
        <p:spPr>
          <a:xfrm>
            <a:off x="6562725" y="0"/>
            <a:ext cx="56292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26E5F037-9C0B-1E47-865F-C225FB9A8C9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177090" y="1514473"/>
            <a:ext cx="4595050" cy="4481777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1610F47-69C9-F140-B27D-27F01B679A1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77090" y="647701"/>
            <a:ext cx="4595050" cy="457768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8F4B3C20-193C-E34B-9AC2-017C2C9E48E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4820" y="1514475"/>
            <a:ext cx="5545930" cy="4481775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859310C-5E20-C247-8E90-24D2929C4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4820" y="647701"/>
            <a:ext cx="5545930" cy="457768"/>
          </a:xfrm>
        </p:spPr>
        <p:txBody>
          <a:bodyPr lIns="0" tIns="0" rIns="0" bIns="0" anchor="t">
            <a:norm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9903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89C0D48-322F-4D4D-8C30-0629C6657EB5}"/>
              </a:ext>
            </a:extLst>
          </p:cNvPr>
          <p:cNvSpPr/>
          <p:nvPr userDrawn="1"/>
        </p:nvSpPr>
        <p:spPr>
          <a:xfrm>
            <a:off x="6562725" y="0"/>
            <a:ext cx="5629275" cy="6858000"/>
          </a:xfrm>
          <a:prstGeom prst="rect">
            <a:avLst/>
          </a:prstGeom>
          <a:solidFill>
            <a:srgbClr val="3CFE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F806A7D6-9540-CB4F-957D-B8626C8F2E2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177090" y="1514473"/>
            <a:ext cx="4595050" cy="4481777"/>
          </a:xfrm>
        </p:spPr>
        <p:txBody>
          <a:bodyPr lIns="0" tIns="0" rIns="0" bIns="0"/>
          <a:lstStyle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GB"/>
              <a:t>Click to edit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6AEFE15-FD8B-42B0-A2CF-EFFCD2626F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77090" y="647701"/>
            <a:ext cx="4595050" cy="457768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160AF3F-B36B-5E44-9783-8E34E56A8E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4820" y="647701"/>
            <a:ext cx="5545930" cy="457768"/>
          </a:xfrm>
        </p:spPr>
        <p:txBody>
          <a:bodyPr lIns="0" tIns="0" rIns="0" bIns="0" anchor="t">
            <a:norm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013A4F21-40D5-AA45-A25B-12932CFD751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4820" y="1514475"/>
            <a:ext cx="5545930" cy="4481775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55975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89C0D48-322F-4D4D-8C30-0629C6657EB5}"/>
              </a:ext>
            </a:extLst>
          </p:cNvPr>
          <p:cNvSpPr/>
          <p:nvPr userDrawn="1"/>
        </p:nvSpPr>
        <p:spPr>
          <a:xfrm>
            <a:off x="6562725" y="0"/>
            <a:ext cx="5629275" cy="6858000"/>
          </a:xfrm>
          <a:prstGeom prst="rect">
            <a:avLst/>
          </a:prstGeom>
          <a:solidFill>
            <a:srgbClr val="5AD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4F810513-92A0-264A-8915-E0F46161A04C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177090" y="1514473"/>
            <a:ext cx="4595050" cy="4481777"/>
          </a:xfrm>
        </p:spPr>
        <p:txBody>
          <a:bodyPr lIns="0" tIns="0" rIns="0" bIns="0"/>
          <a:lstStyle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GB"/>
              <a:t>Click to edit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3477453-930B-4E55-800D-9B922EF819C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77090" y="647701"/>
            <a:ext cx="4595050" cy="457768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B07CDC-79EC-497C-A254-FC340CC9B9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4820" y="647701"/>
            <a:ext cx="5545930" cy="457768"/>
          </a:xfrm>
        </p:spPr>
        <p:txBody>
          <a:bodyPr lIns="0" tIns="0" rIns="0" bIns="0" anchor="t">
            <a:norm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3A88599C-37D2-1B41-8E74-B19E2B634CA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4820" y="1514475"/>
            <a:ext cx="5545930" cy="4481775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37177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9">
            <a:extLst>
              <a:ext uri="{FF2B5EF4-FFF2-40B4-BE49-F238E27FC236}">
                <a16:creationId xmlns:a16="http://schemas.microsoft.com/office/drawing/2014/main" id="{EBA15C0C-8060-3D43-AFE7-58B3E07F711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4820" y="1514475"/>
            <a:ext cx="11317318" cy="4481775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B07CDC-79EC-497C-A254-FC340CC9B9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4820" y="647701"/>
            <a:ext cx="11317318" cy="457768"/>
          </a:xfrm>
        </p:spPr>
        <p:txBody>
          <a:bodyPr lIns="0" tIns="0" rIns="0" bIns="0" anchor="t">
            <a:norm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84219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con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98E5ED74-13CF-437C-A9DB-7BE2890D916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143875" y="3429001"/>
            <a:ext cx="3230563" cy="2567249"/>
          </a:xfrm>
        </p:spPr>
        <p:txBody>
          <a:bodyPr lIns="0" tIns="0" rIns="0" bIns="0">
            <a:normAutofit/>
          </a:bodyPr>
          <a:lstStyle>
            <a:lvl1pPr marL="360000" indent="-360000">
              <a:buFont typeface="Arial" panose="020B0604020202020204" pitchFamily="34" charset="0"/>
              <a:buChar char="•"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5ECFDF90-B5DA-4FD7-9AF2-00149918642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43875" y="2927350"/>
            <a:ext cx="3222625" cy="50165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b="1"/>
            </a:lvl1pPr>
          </a:lstStyle>
          <a:p>
            <a:pPr lvl="0"/>
            <a:r>
              <a:rPr lang="en-GB"/>
              <a:t>Click to edit text styles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6FBCB379-FD0C-4184-A635-CCC09D8ED0E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143875" y="1978025"/>
            <a:ext cx="679451" cy="6985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54AAFF74-A9A2-4829-8A8D-9C50A31467A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311650" y="3429001"/>
            <a:ext cx="3222626" cy="2567249"/>
          </a:xfrm>
        </p:spPr>
        <p:txBody>
          <a:bodyPr lIns="0" tIns="0" rIns="0" bIns="0">
            <a:normAutofit/>
          </a:bodyPr>
          <a:lstStyle>
            <a:lvl1pPr marL="360000" indent="-360000">
              <a:buFont typeface="Arial" panose="020B0604020202020204" pitchFamily="34" charset="0"/>
              <a:buChar char="•"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993204DF-78E4-4303-AACE-17346DB5B01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03713" y="2927350"/>
            <a:ext cx="3222625" cy="50165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b="1"/>
            </a:lvl1pPr>
          </a:lstStyle>
          <a:p>
            <a:pPr lvl="0"/>
            <a:r>
              <a:rPr lang="en-GB"/>
              <a:t>Click to edit text styles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2DB79318-2645-433D-995C-EEBEAA75B69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303713" y="1989138"/>
            <a:ext cx="679451" cy="6985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CBC110BE-DB0A-433C-BB36-B049FCD6B505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54819" y="3429001"/>
            <a:ext cx="3231357" cy="2567249"/>
          </a:xfrm>
        </p:spPr>
        <p:txBody>
          <a:bodyPr lIns="0" tIns="0" rIns="0" bIns="0">
            <a:normAutofit/>
          </a:bodyPr>
          <a:lstStyle>
            <a:lvl1pPr marL="360000" indent="-360000">
              <a:buFont typeface="Arial" panose="020B0604020202020204" pitchFamily="34" charset="0"/>
              <a:buChar char="•"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12E4318-AEE3-4482-8540-9E3363C9BD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4819" y="2927350"/>
            <a:ext cx="3223419" cy="50165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b="1"/>
            </a:lvl1pPr>
          </a:lstStyle>
          <a:p>
            <a:pPr lvl="0"/>
            <a:r>
              <a:rPr lang="en-GB"/>
              <a:t>Click to edit text styles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B70EB998-EBA6-4FAF-8176-294CB640C92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63549" y="1989138"/>
            <a:ext cx="679451" cy="6985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92AB08B-C67B-414F-88A4-8E5299203E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4820" y="647700"/>
            <a:ext cx="10919618" cy="855635"/>
          </a:xfrm>
        </p:spPr>
        <p:txBody>
          <a:bodyPr lIns="0" tIns="0" rIns="0" bIns="0" anchor="t">
            <a:norm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7080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cons and content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C6287AD-72DA-4690-8453-9BC6F6318E8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181850" y="0"/>
            <a:ext cx="501015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Foto cred">
            <a:extLst>
              <a:ext uri="{FF2B5EF4-FFF2-40B4-BE49-F238E27FC236}">
                <a16:creationId xmlns:a16="http://schemas.microsoft.com/office/drawing/2014/main" id="{CADEFFBC-1803-004B-A062-7160E2D679B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723450" y="6371848"/>
            <a:ext cx="2030400" cy="2376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nb-NO"/>
              <a:t>FOTO: Navn </a:t>
            </a:r>
            <a:r>
              <a:rPr lang="nb-NO" err="1"/>
              <a:t>Navnesen</a:t>
            </a:r>
            <a:r>
              <a:rPr lang="nb-NO"/>
              <a:t> / selskap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8939F56D-1157-48CB-9704-449C852C4A9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414463" y="5423695"/>
            <a:ext cx="4543425" cy="477837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2F2739F8-6CF3-4460-BFF7-5B64541E3BC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414463" y="5177633"/>
            <a:ext cx="4543425" cy="246062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600" b="1"/>
            </a:lvl1pPr>
          </a:lstStyle>
          <a:p>
            <a:pPr lvl="0"/>
            <a:r>
              <a:rPr lang="en-GB"/>
              <a:t>Click to edit text styles</a:t>
            </a:r>
          </a:p>
        </p:txBody>
      </p:sp>
      <p:sp>
        <p:nvSpPr>
          <p:cNvPr id="29" name="Icon Placeholder 19">
            <a:extLst>
              <a:ext uri="{FF2B5EF4-FFF2-40B4-BE49-F238E27FC236}">
                <a16:creationId xmlns:a16="http://schemas.microsoft.com/office/drawing/2014/main" id="{D094852A-5A09-47B7-A910-B174795B5154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452438" y="5193789"/>
            <a:ext cx="552450" cy="55245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C3F74A91-5907-4F72-8525-A0F500974B3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423988" y="4280695"/>
            <a:ext cx="4543425" cy="477837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E5F1CCF1-C451-417C-A803-D362C9BA5DA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23988" y="4034633"/>
            <a:ext cx="4543425" cy="246062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600" b="1"/>
            </a:lvl1pPr>
          </a:lstStyle>
          <a:p>
            <a:pPr lvl="0"/>
            <a:r>
              <a:rPr lang="en-GB"/>
              <a:t>Click to edit text styles</a:t>
            </a:r>
          </a:p>
        </p:txBody>
      </p:sp>
      <p:sp>
        <p:nvSpPr>
          <p:cNvPr id="26" name="Icon Placeholder 19">
            <a:extLst>
              <a:ext uri="{FF2B5EF4-FFF2-40B4-BE49-F238E27FC236}">
                <a16:creationId xmlns:a16="http://schemas.microsoft.com/office/drawing/2014/main" id="{DD8D9CFF-FA8A-411A-ACCA-01E5C5FD8B9D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52438" y="4034633"/>
            <a:ext cx="552450" cy="55245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B45E4F7B-B1FB-4ECC-BC77-ADB17BDBB1D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414463" y="3147220"/>
            <a:ext cx="4543425" cy="477837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8B9E26B2-36FE-4D21-825A-38F22C72E4B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14463" y="2901158"/>
            <a:ext cx="4543425" cy="246062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600" b="1"/>
            </a:lvl1pPr>
          </a:lstStyle>
          <a:p>
            <a:pPr lvl="0"/>
            <a:r>
              <a:rPr lang="en-GB"/>
              <a:t>Click to edit  text styles</a:t>
            </a:r>
          </a:p>
        </p:txBody>
      </p:sp>
      <p:sp>
        <p:nvSpPr>
          <p:cNvPr id="23" name="Icon Placeholder 19">
            <a:extLst>
              <a:ext uri="{FF2B5EF4-FFF2-40B4-BE49-F238E27FC236}">
                <a16:creationId xmlns:a16="http://schemas.microsoft.com/office/drawing/2014/main" id="{45F9AE6E-981B-4FB4-B635-EB2C7CA7DED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52439" y="2907904"/>
            <a:ext cx="552450" cy="55245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22CF04-9729-437C-8C95-55A80E056A4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19225" y="1989138"/>
            <a:ext cx="4543425" cy="477837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12E4318-AEE3-4482-8540-9E3363C9BD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19225" y="1743076"/>
            <a:ext cx="4543425" cy="246062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600" b="1"/>
            </a:lvl1pPr>
          </a:lstStyle>
          <a:p>
            <a:pPr lvl="0"/>
            <a:r>
              <a:rPr lang="en-GB"/>
              <a:t>Click to edit text styles</a:t>
            </a:r>
          </a:p>
        </p:txBody>
      </p:sp>
      <p:sp>
        <p:nvSpPr>
          <p:cNvPr id="20" name="Icon Placeholder 19">
            <a:extLst>
              <a:ext uri="{FF2B5EF4-FFF2-40B4-BE49-F238E27FC236}">
                <a16:creationId xmlns:a16="http://schemas.microsoft.com/office/drawing/2014/main" id="{B70EB998-EBA6-4FAF-8176-294CB640C92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52438" y="1743076"/>
            <a:ext cx="552450" cy="55245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B07CDC-79EC-497C-A254-FC340CC9B98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4819" y="647701"/>
            <a:ext cx="5507831" cy="847724"/>
          </a:xfrm>
        </p:spPr>
        <p:txBody>
          <a:bodyPr lIns="0" tIns="0" rIns="0" bIns="0" anchor="t">
            <a:normAutofit/>
          </a:bodyPr>
          <a:lstStyle>
            <a:lvl1pPr algn="l">
              <a:defRPr sz="2800"/>
            </a:lvl1pPr>
          </a:lstStyle>
          <a:p>
            <a:r>
              <a:rPr lang="en-GB"/>
              <a:t>Click to edit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9840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icture  w. 4 text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to cred">
            <a:extLst>
              <a:ext uri="{FF2B5EF4-FFF2-40B4-BE49-F238E27FC236}">
                <a16:creationId xmlns:a16="http://schemas.microsoft.com/office/drawing/2014/main" id="{6F60397E-C904-6243-8CC1-686601CDE39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723450" y="6371848"/>
            <a:ext cx="2030400" cy="2376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nb-NO"/>
              <a:t>FOTO: Navn </a:t>
            </a:r>
            <a:r>
              <a:rPr lang="nb-NO" err="1"/>
              <a:t>Navnesen</a:t>
            </a:r>
            <a:r>
              <a:rPr lang="nb-NO"/>
              <a:t> / selskap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C6287AD-72DA-4690-8453-9BC6F6318E8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181850" y="0"/>
            <a:ext cx="501015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4430CDDC-8634-4343-8FF3-1AD418327CD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351609" y="4458491"/>
            <a:ext cx="2631281" cy="75644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GB"/>
              <a:t>Click to edit text styles</a:t>
            </a:r>
          </a:p>
        </p:txBody>
      </p:sp>
      <p:sp>
        <p:nvSpPr>
          <p:cNvPr id="35" name="Text Placeholder 13">
            <a:extLst>
              <a:ext uri="{FF2B5EF4-FFF2-40B4-BE49-F238E27FC236}">
                <a16:creationId xmlns:a16="http://schemas.microsoft.com/office/drawing/2014/main" id="{0F0EE78A-9B84-424C-BD8D-2E707B33E3D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351609" y="3812383"/>
            <a:ext cx="2631281" cy="64610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rgbClr val="FF0000"/>
                </a:solidFill>
              </a:defRPr>
            </a:lvl1pPr>
          </a:lstStyle>
          <a:p>
            <a:pPr lvl="0"/>
            <a:r>
              <a:rPr lang="en-GB"/>
              <a:t>Click to edit text styles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10D00A87-B543-422B-B3F6-50667D49694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54819" y="4458491"/>
            <a:ext cx="2631281" cy="75644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GB"/>
              <a:t>Click to edit text styles</a:t>
            </a:r>
          </a:p>
        </p:txBody>
      </p:sp>
      <p:sp>
        <p:nvSpPr>
          <p:cNvPr id="33" name="Text Placeholder 13">
            <a:extLst>
              <a:ext uri="{FF2B5EF4-FFF2-40B4-BE49-F238E27FC236}">
                <a16:creationId xmlns:a16="http://schemas.microsoft.com/office/drawing/2014/main" id="{A8FDDA3C-716A-4759-806C-5DB100C49F7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54819" y="3812383"/>
            <a:ext cx="2631281" cy="64610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rgbClr val="FF0000"/>
                </a:solidFill>
              </a:defRPr>
            </a:lvl1pPr>
          </a:lstStyle>
          <a:p>
            <a:pPr lvl="0"/>
            <a:r>
              <a:rPr lang="en-GB"/>
              <a:t>Click to edit text styles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CCE881AC-00B8-46B3-98A6-D46B777C5BF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351609" y="2590798"/>
            <a:ext cx="2631281" cy="756448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GB"/>
              <a:t>Click to edit text styles</a:t>
            </a:r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7C8E24AA-86B3-47C8-A1B3-6D0BAD78D82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351609" y="1944690"/>
            <a:ext cx="2631281" cy="64610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rgbClr val="FF0000"/>
                </a:solidFill>
              </a:defRPr>
            </a:lvl1pPr>
          </a:lstStyle>
          <a:p>
            <a:pPr lvl="0"/>
            <a:r>
              <a:rPr lang="en-GB"/>
              <a:t>Click to edit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22CF04-9729-437C-8C95-55A80E056A4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4819" y="2590798"/>
            <a:ext cx="2631281" cy="75644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GB"/>
              <a:t>Click to edit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12E4318-AEE3-4482-8540-9E3363C9BD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4819" y="1944690"/>
            <a:ext cx="2631281" cy="64610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rgbClr val="FF0000"/>
                </a:solidFill>
              </a:defRPr>
            </a:lvl1pPr>
          </a:lstStyle>
          <a:p>
            <a:pPr lvl="0"/>
            <a:r>
              <a:rPr lang="en-GB"/>
              <a:t>Click to edit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B07CDC-79EC-497C-A254-FC340CC9B98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4819" y="647701"/>
            <a:ext cx="5507831" cy="847724"/>
          </a:xfrm>
        </p:spPr>
        <p:txBody>
          <a:bodyPr lIns="0" tIns="0" rIns="0" bIns="0" anchor="t">
            <a:normAutofit/>
          </a:bodyPr>
          <a:lstStyle>
            <a:lvl1pPr algn="l">
              <a:defRPr sz="2800"/>
            </a:lvl1pPr>
          </a:lstStyle>
          <a:p>
            <a:r>
              <a:rPr lang="en-GB"/>
              <a:t>Click to edit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0724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black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7">
            <a:extLst>
              <a:ext uri="{FF2B5EF4-FFF2-40B4-BE49-F238E27FC236}">
                <a16:creationId xmlns:a16="http://schemas.microsoft.com/office/drawing/2014/main" id="{9E0E4652-ABC1-47B9-ACA5-9D288C224559}"/>
              </a:ext>
            </a:extLst>
          </p:cNvPr>
          <p:cNvSpPr/>
          <p:nvPr userDrawn="1"/>
        </p:nvSpPr>
        <p:spPr>
          <a:xfrm>
            <a:off x="7181850" y="4858702"/>
            <a:ext cx="5010150" cy="11620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 Placeholder 16">
            <a:extLst>
              <a:ext uri="{FF2B5EF4-FFF2-40B4-BE49-F238E27FC236}">
                <a16:creationId xmlns:a16="http://schemas.microsoft.com/office/drawing/2014/main" id="{684405C4-7DA7-4CAC-B08B-91A0B6888D1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66138" y="5111274"/>
            <a:ext cx="3290887" cy="669925"/>
          </a:xfrm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text styles</a:t>
            </a:r>
          </a:p>
        </p:txBody>
      </p:sp>
      <p:sp>
        <p:nvSpPr>
          <p:cNvPr id="39" name="Icon Placeholder 15">
            <a:extLst>
              <a:ext uri="{FF2B5EF4-FFF2-40B4-BE49-F238E27FC236}">
                <a16:creationId xmlns:a16="http://schemas.microsoft.com/office/drawing/2014/main" id="{73AA93F9-4163-4F9C-BDC5-AB2FEC066C5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535863" y="5111274"/>
            <a:ext cx="685800" cy="703263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Rectangle 17">
            <a:extLst>
              <a:ext uri="{FF2B5EF4-FFF2-40B4-BE49-F238E27FC236}">
                <a16:creationId xmlns:a16="http://schemas.microsoft.com/office/drawing/2014/main" id="{77084621-A5AD-4B15-870B-1E628FF8005A}"/>
              </a:ext>
            </a:extLst>
          </p:cNvPr>
          <p:cNvSpPr/>
          <p:nvPr userDrawn="1"/>
        </p:nvSpPr>
        <p:spPr>
          <a:xfrm>
            <a:off x="7181850" y="3168648"/>
            <a:ext cx="5010150" cy="11620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 Placeholder 16">
            <a:extLst>
              <a:ext uri="{FF2B5EF4-FFF2-40B4-BE49-F238E27FC236}">
                <a16:creationId xmlns:a16="http://schemas.microsoft.com/office/drawing/2014/main" id="{4BA67CDD-5218-4DB9-98E1-BCEFAB94E9D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66138" y="3383597"/>
            <a:ext cx="3290887" cy="669925"/>
          </a:xfrm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text styles</a:t>
            </a:r>
          </a:p>
        </p:txBody>
      </p:sp>
      <p:sp>
        <p:nvSpPr>
          <p:cNvPr id="37" name="Icon Placeholder 15">
            <a:extLst>
              <a:ext uri="{FF2B5EF4-FFF2-40B4-BE49-F238E27FC236}">
                <a16:creationId xmlns:a16="http://schemas.microsoft.com/office/drawing/2014/main" id="{CA0900D6-FACE-4283-85DC-9A00DDCBE7A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535863" y="3383597"/>
            <a:ext cx="685800" cy="703263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Rectangle 17">
            <a:extLst>
              <a:ext uri="{FF2B5EF4-FFF2-40B4-BE49-F238E27FC236}">
                <a16:creationId xmlns:a16="http://schemas.microsoft.com/office/drawing/2014/main" id="{2CB62C58-2CAC-44FA-BAA7-9ACE95E6489B}"/>
              </a:ext>
            </a:extLst>
          </p:cNvPr>
          <p:cNvSpPr/>
          <p:nvPr userDrawn="1"/>
        </p:nvSpPr>
        <p:spPr>
          <a:xfrm>
            <a:off x="7181850" y="1552574"/>
            <a:ext cx="5010150" cy="11620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B7F2CC4-45F1-47F5-A1BC-C1F29E1F0A5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66138" y="1790700"/>
            <a:ext cx="3290887" cy="669925"/>
          </a:xfrm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text styles</a:t>
            </a:r>
          </a:p>
        </p:txBody>
      </p:sp>
      <p:sp>
        <p:nvSpPr>
          <p:cNvPr id="16" name="Icon Placeholder 15">
            <a:extLst>
              <a:ext uri="{FF2B5EF4-FFF2-40B4-BE49-F238E27FC236}">
                <a16:creationId xmlns:a16="http://schemas.microsoft.com/office/drawing/2014/main" id="{A6B7BFAF-6534-41F4-AC7C-85FC9445CC4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535863" y="1790700"/>
            <a:ext cx="685800" cy="703263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E88AC9FB-24AC-C542-B361-F1F208D29F7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4820" y="1514475"/>
            <a:ext cx="5545930" cy="4481775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B07CDC-79EC-497C-A254-FC340CC9B98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4819" y="647701"/>
            <a:ext cx="11279981" cy="516255"/>
          </a:xfrm>
        </p:spPr>
        <p:txBody>
          <a:bodyPr lIns="0" tIns="0" rIns="0" bIns="0" anchor="t">
            <a:noAutofit/>
          </a:bodyPr>
          <a:lstStyle>
            <a:lvl1pPr algn="l">
              <a:defRPr sz="2800"/>
            </a:lvl1pPr>
          </a:lstStyle>
          <a:p>
            <a:r>
              <a:rPr lang="en-GB"/>
              <a:t>Click to edit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92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Header_foto / smal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to credit 3">
            <a:extLst>
              <a:ext uri="{FF2B5EF4-FFF2-40B4-BE49-F238E27FC236}">
                <a16:creationId xmlns:a16="http://schemas.microsoft.com/office/drawing/2014/main" id="{E05B460D-62D3-496C-96B3-66554087AA2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09200" y="6356350"/>
            <a:ext cx="2030400" cy="2376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nb-NO"/>
              <a:t>FOTO: Navn </a:t>
            </a:r>
            <a:r>
              <a:rPr lang="nb-NO" err="1"/>
              <a:t>Navnesen</a:t>
            </a:r>
            <a:r>
              <a:rPr lang="nb-NO"/>
              <a:t> / selskap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BCCB97D-FA3E-4594-9DD5-D0E5418C3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3343276"/>
            <a:ext cx="9258299" cy="36512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Heading">
            <a:extLst>
              <a:ext uri="{FF2B5EF4-FFF2-40B4-BE49-F238E27FC236}">
                <a16:creationId xmlns:a16="http://schemas.microsoft.com/office/drawing/2014/main" id="{BC9E28CE-C4DB-4E8C-A0AD-DC7F9A8768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565401"/>
            <a:ext cx="9258300" cy="592138"/>
          </a:xfrm>
        </p:spPr>
        <p:txBody>
          <a:bodyPr lIns="0" tIns="0" rIns="0" bIns="0" anchor="b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183090E8-49C5-CA41-B305-EC78CD5A64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3891" y="418850"/>
            <a:ext cx="1132799" cy="41885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 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40593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picture w.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21A8DA6-DC83-4C63-B2A6-3F9080DF51B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454820 w 12192000"/>
              <a:gd name="connsiteY0" fmla="*/ 600075 h 6858000"/>
              <a:gd name="connsiteX1" fmla="*/ 454820 w 12192000"/>
              <a:gd name="connsiteY1" fmla="*/ 645794 h 6858000"/>
              <a:gd name="connsiteX2" fmla="*/ 5953127 w 12192000"/>
              <a:gd name="connsiteY2" fmla="*/ 645794 h 6858000"/>
              <a:gd name="connsiteX3" fmla="*/ 5953127 w 12192000"/>
              <a:gd name="connsiteY3" fmla="*/ 600075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454820" y="600075"/>
                </a:moveTo>
                <a:lnTo>
                  <a:pt x="454820" y="645794"/>
                </a:lnTo>
                <a:lnTo>
                  <a:pt x="5953127" y="645794"/>
                </a:lnTo>
                <a:lnTo>
                  <a:pt x="5953127" y="60007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Foto cred">
            <a:extLst>
              <a:ext uri="{FF2B5EF4-FFF2-40B4-BE49-F238E27FC236}">
                <a16:creationId xmlns:a16="http://schemas.microsoft.com/office/drawing/2014/main" id="{BD8F4859-18C3-F54E-A986-4142AEF2A46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723450" y="6371848"/>
            <a:ext cx="2030400" cy="2376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nb-NO"/>
              <a:t>FOTO: Navn </a:t>
            </a:r>
            <a:r>
              <a:rPr lang="nb-NO" err="1"/>
              <a:t>Navnesen</a:t>
            </a:r>
            <a:r>
              <a:rPr lang="nb-NO"/>
              <a:t> / selskap</a:t>
            </a:r>
          </a:p>
        </p:txBody>
      </p:sp>
      <p:sp>
        <p:nvSpPr>
          <p:cNvPr id="7" name="Line 2">
            <a:extLst>
              <a:ext uri="{FF2B5EF4-FFF2-40B4-BE49-F238E27FC236}">
                <a16:creationId xmlns:a16="http://schemas.microsoft.com/office/drawing/2014/main" id="{DE144414-19A4-431D-867C-130F344C043E}"/>
              </a:ext>
            </a:extLst>
          </p:cNvPr>
          <p:cNvSpPr/>
          <p:nvPr userDrawn="1"/>
        </p:nvSpPr>
        <p:spPr>
          <a:xfrm>
            <a:off x="454820" y="600075"/>
            <a:ext cx="5498306" cy="4571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B07CDC-79EC-497C-A254-FC340CC9B98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4820" y="870269"/>
            <a:ext cx="5498306" cy="2815905"/>
          </a:xfrm>
        </p:spPr>
        <p:txBody>
          <a:bodyPr lIns="0" tIns="0" rIns="0" bIns="0" anchor="t">
            <a:normAutofit/>
          </a:bodyPr>
          <a:lstStyle>
            <a:lvl1pPr algn="l">
              <a:defRPr sz="2800"/>
            </a:lvl1pPr>
          </a:lstStyle>
          <a:p>
            <a:r>
              <a:rPr lang="en-GB"/>
              <a:t>Click to edit title style</a:t>
            </a:r>
            <a:endParaRPr lang="en-US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6F0C8350-C3B3-2B4E-A9C2-AC1BECF00DB5}"/>
              </a:ext>
            </a:extLst>
          </p:cNvPr>
          <p:cNvSpPr txBox="1">
            <a:spLocks/>
          </p:cNvSpPr>
          <p:nvPr userDrawn="1"/>
        </p:nvSpPr>
        <p:spPr>
          <a:xfrm>
            <a:off x="393891" y="6088723"/>
            <a:ext cx="1132799" cy="41885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87422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10">
            <a:extLst>
              <a:ext uri="{FF2B5EF4-FFF2-40B4-BE49-F238E27FC236}">
                <a16:creationId xmlns:a16="http://schemas.microsoft.com/office/drawing/2014/main" id="{F0C8698D-E09D-44B9-A425-830C7D0632C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42875" y="3384154"/>
            <a:ext cx="5529263" cy="260707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Foto cred">
            <a:extLst>
              <a:ext uri="{FF2B5EF4-FFF2-40B4-BE49-F238E27FC236}">
                <a16:creationId xmlns:a16="http://schemas.microsoft.com/office/drawing/2014/main" id="{4B9FE0F6-0C14-40ED-A827-9AE3D60E3A7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737742" y="5753625"/>
            <a:ext cx="2030400" cy="2376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nb-NO"/>
              <a:t>FOTO: Navn </a:t>
            </a:r>
            <a:r>
              <a:rPr lang="nb-NO" err="1"/>
              <a:t>Navnesen</a:t>
            </a:r>
            <a:r>
              <a:rPr lang="nb-NO"/>
              <a:t> / selskap</a:t>
            </a:r>
          </a:p>
        </p:txBody>
      </p:sp>
      <p:sp>
        <p:nvSpPr>
          <p:cNvPr id="28" name="Picture Placeholder 10">
            <a:extLst>
              <a:ext uri="{FF2B5EF4-FFF2-40B4-BE49-F238E27FC236}">
                <a16:creationId xmlns:a16="http://schemas.microsoft.com/office/drawing/2014/main" id="{C33941E2-0D1C-455D-B739-C28C1A7C99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0823" y="3409554"/>
            <a:ext cx="5497540" cy="259476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Foto cred">
            <a:extLst>
              <a:ext uri="{FF2B5EF4-FFF2-40B4-BE49-F238E27FC236}">
                <a16:creationId xmlns:a16="http://schemas.microsoft.com/office/drawing/2014/main" id="{221F04F4-E7EF-448B-968F-70A2AFE5E7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48113" y="5766196"/>
            <a:ext cx="2000250" cy="2376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nb-NO"/>
              <a:t>FOTO: Navn </a:t>
            </a:r>
            <a:r>
              <a:rPr lang="nb-NO" err="1"/>
              <a:t>Navnesen</a:t>
            </a:r>
            <a:r>
              <a:rPr lang="nb-NO"/>
              <a:t> / selskap</a:t>
            </a:r>
          </a:p>
        </p:txBody>
      </p:sp>
      <p:sp>
        <p:nvSpPr>
          <p:cNvPr id="30" name="Picture Placeholder 10">
            <a:extLst>
              <a:ext uri="{FF2B5EF4-FFF2-40B4-BE49-F238E27FC236}">
                <a16:creationId xmlns:a16="http://schemas.microsoft.com/office/drawing/2014/main" id="{C083CD9E-F350-4B20-92FD-E6D1A6C38E6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38879" y="616745"/>
            <a:ext cx="5529263" cy="261937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Foto cred">
            <a:extLst>
              <a:ext uri="{FF2B5EF4-FFF2-40B4-BE49-F238E27FC236}">
                <a16:creationId xmlns:a16="http://schemas.microsoft.com/office/drawing/2014/main" id="{C6EA10F9-119D-4ED2-9E60-D8738D7E220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737742" y="2996470"/>
            <a:ext cx="2030400" cy="2376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nb-NO"/>
              <a:t>FOTO: Navn </a:t>
            </a:r>
            <a:r>
              <a:rPr lang="nb-NO" err="1"/>
              <a:t>Navnesen</a:t>
            </a:r>
            <a:r>
              <a:rPr lang="nb-NO"/>
              <a:t> / selskap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ACB9378-8135-4964-8F39-AA3A64C6115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4819" y="619125"/>
            <a:ext cx="5493544" cy="261937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Foto cred">
            <a:extLst>
              <a:ext uri="{FF2B5EF4-FFF2-40B4-BE49-F238E27FC236}">
                <a16:creationId xmlns:a16="http://schemas.microsoft.com/office/drawing/2014/main" id="{16C236F3-8C54-4C2C-A2D2-89BCD56CAD6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48113" y="2996470"/>
            <a:ext cx="2000250" cy="2376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nb-NO"/>
              <a:t>FOTO: Navn </a:t>
            </a:r>
            <a:r>
              <a:rPr lang="nb-NO" err="1"/>
              <a:t>Navnesen</a:t>
            </a:r>
            <a:r>
              <a:rPr lang="nb-NO"/>
              <a:t> / selskap</a:t>
            </a:r>
          </a:p>
        </p:txBody>
      </p:sp>
    </p:spTree>
    <p:extLst>
      <p:ext uri="{BB962C8B-B14F-4D97-AF65-F5344CB8AC3E}">
        <p14:creationId xmlns:p14="http://schemas.microsoft.com/office/powerpoint/2010/main" val="36842179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 og tekst /u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EC32A-81ED-40FA-8D9C-0F8590199BCB}" type="datetime1">
              <a:rPr lang="nb-NO" smtClean="0"/>
              <a:t>24.01.2023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www.innovationnorway.no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54F3E-5908-4C83-B5CA-2A5BDE9E6817}" type="slidenum">
              <a:rPr lang="nb-NO" smtClean="0"/>
              <a:t>‹#›</a:t>
            </a:fld>
            <a:endParaRPr lang="nb-NO"/>
          </a:p>
        </p:txBody>
      </p:sp>
      <p:sp>
        <p:nvSpPr>
          <p:cNvPr id="7" name="Rektangel 6"/>
          <p:cNvSpPr/>
          <p:nvPr userDrawn="1"/>
        </p:nvSpPr>
        <p:spPr>
          <a:xfrm>
            <a:off x="6096763" y="486062"/>
            <a:ext cx="552069" cy="720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ktangel 7"/>
          <p:cNvSpPr/>
          <p:nvPr userDrawn="1"/>
        </p:nvSpPr>
        <p:spPr>
          <a:xfrm>
            <a:off x="8554670" y="486062"/>
            <a:ext cx="552069" cy="720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ktangel 8"/>
          <p:cNvSpPr/>
          <p:nvPr userDrawn="1"/>
        </p:nvSpPr>
        <p:spPr>
          <a:xfrm>
            <a:off x="11017378" y="486062"/>
            <a:ext cx="552069" cy="7200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Plassholder for tekst 10"/>
          <p:cNvSpPr>
            <a:spLocks noGrp="1"/>
          </p:cNvSpPr>
          <p:nvPr>
            <p:ph type="body" idx="14"/>
          </p:nvPr>
        </p:nvSpPr>
        <p:spPr>
          <a:xfrm>
            <a:off x="1344169" y="2088261"/>
            <a:ext cx="10225279" cy="3600450"/>
          </a:xfr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99362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lIns="360000" tIns="540000" rIns="360000" anchor="t" anchorCtr="1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2544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Header_photo w/smal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C1FE2D6C-4D0F-4A42-B10B-B3D536F559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6858000"/>
          </a:xfrm>
        </p:spPr>
        <p:txBody>
          <a:bodyPr anchor="t"/>
          <a:lstStyle>
            <a:lvl1pPr marL="342900" indent="-342900" algn="l">
              <a:buFont typeface="Arial" panose="020B0604020202020204" pitchFamily="34" charset="0"/>
              <a:buChar char="•"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Foto credit 3">
            <a:extLst>
              <a:ext uri="{FF2B5EF4-FFF2-40B4-BE49-F238E27FC236}">
                <a16:creationId xmlns:a16="http://schemas.microsoft.com/office/drawing/2014/main" id="{E05B460D-62D3-496C-96B3-66554087AA2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09200" y="6356350"/>
            <a:ext cx="2030400" cy="2376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nb-NO"/>
              <a:t>FOTO: Navn </a:t>
            </a:r>
            <a:r>
              <a:rPr lang="nb-NO" err="1"/>
              <a:t>Navnesen</a:t>
            </a:r>
            <a:r>
              <a:rPr lang="nb-NO"/>
              <a:t> / selskap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BCCB97D-FA3E-4594-9DD5-D0E5418C3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3343276"/>
            <a:ext cx="9258299" cy="36512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Heading">
            <a:extLst>
              <a:ext uri="{FF2B5EF4-FFF2-40B4-BE49-F238E27FC236}">
                <a16:creationId xmlns:a16="http://schemas.microsoft.com/office/drawing/2014/main" id="{BC9E28CE-C4DB-4E8C-A0AD-DC7F9A8768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565401"/>
            <a:ext cx="9258300" cy="592138"/>
          </a:xfrm>
        </p:spPr>
        <p:txBody>
          <a:bodyPr lIns="0" tIns="0" rIns="0" bIns="0" anchor="b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97106BA-3566-234F-BFB7-C961EE2D1B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3891" y="418850"/>
            <a:ext cx="1132799" cy="41885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 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7982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Pictur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34D674F-E85B-4DC6-96F6-C60796E7A1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6858000"/>
          </a:xfrm>
        </p:spPr>
        <p:txBody>
          <a:bodyPr anchor="t"/>
          <a:lstStyle>
            <a:lvl1pPr marL="342900" indent="-342900" algn="l">
              <a:buFont typeface="Arial" panose="020B0604020202020204" pitchFamily="34" charset="0"/>
              <a:buChar char="•"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E05B460D-62D3-496C-96B3-66554087AA2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09200" y="6356350"/>
            <a:ext cx="2030400" cy="2376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nb-NO"/>
              <a:t>FOTO: Navn </a:t>
            </a:r>
            <a:r>
              <a:rPr lang="nb-NO" err="1"/>
              <a:t>Navnesen</a:t>
            </a:r>
            <a:r>
              <a:rPr lang="nb-NO"/>
              <a:t> / selskap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E8CB8DAA-DCAD-DC49-B105-EF0F808BBA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3891" y="418850"/>
            <a:ext cx="1132799" cy="41885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 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5397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2B680F-3F39-4251-A709-17C99C4A6490}"/>
              </a:ext>
            </a:extLst>
          </p:cNvPr>
          <p:cNvSpPr/>
          <p:nvPr userDrawn="1"/>
        </p:nvSpPr>
        <p:spPr>
          <a:xfrm>
            <a:off x="0" y="1524000"/>
            <a:ext cx="12192000" cy="533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F01333-38D4-4194-B5E4-2E38B0EAE6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00774" y="4257675"/>
            <a:ext cx="5553075" cy="51435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B07CDC-79EC-497C-A254-FC340CC9B9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00773" y="2652713"/>
            <a:ext cx="5553076" cy="1243012"/>
          </a:xfrm>
        </p:spPr>
        <p:txBody>
          <a:bodyPr lIns="0" tIns="0" rIns="0" bIns="0"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46237A7-9981-7344-B795-C70838C7080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3891" y="418850"/>
            <a:ext cx="1132799" cy="41885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 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8406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2B680F-3F39-4251-A709-17C99C4A6490}"/>
              </a:ext>
            </a:extLst>
          </p:cNvPr>
          <p:cNvSpPr/>
          <p:nvPr userDrawn="1"/>
        </p:nvSpPr>
        <p:spPr>
          <a:xfrm>
            <a:off x="0" y="1524000"/>
            <a:ext cx="12192000" cy="5334000"/>
          </a:xfrm>
          <a:prstGeom prst="rect">
            <a:avLst/>
          </a:prstGeom>
          <a:solidFill>
            <a:srgbClr val="5AD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F01333-38D4-4194-B5E4-2E38B0EAE6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00774" y="4257675"/>
            <a:ext cx="5553075" cy="51435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B07CDC-79EC-497C-A254-FC340CC9B9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00773" y="2652713"/>
            <a:ext cx="5553076" cy="1243012"/>
          </a:xfrm>
        </p:spPr>
        <p:txBody>
          <a:bodyPr lIns="0" tIns="0" rIns="0" bIns="0" anchor="b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865FEAA6-48E5-264A-97DD-E9CD9C82BAD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3891" y="418850"/>
            <a:ext cx="1132799" cy="41885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 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8083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34D674F-E85B-4DC6-96F6-C60796E7A1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133725"/>
            <a:ext cx="12192000" cy="3724275"/>
          </a:xfrm>
        </p:spPr>
        <p:txBody>
          <a:bodyPr anchor="t"/>
          <a:lstStyle>
            <a:lvl1pPr marL="342900" indent="-342900" algn="l">
              <a:buFont typeface="Arial" panose="020B0604020202020204" pitchFamily="34" charset="0"/>
              <a:buChar char="•"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E05B460D-62D3-496C-96B3-66554087AA2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09200" y="6356350"/>
            <a:ext cx="2030400" cy="2376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nb-NO"/>
              <a:t>FOTO: Navn </a:t>
            </a:r>
            <a:r>
              <a:rPr lang="nb-NO" err="1"/>
              <a:t>Navnesen</a:t>
            </a:r>
            <a:r>
              <a:rPr lang="nb-NO"/>
              <a:t> / selskap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F01333-38D4-4194-B5E4-2E38B0EAE6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00774" y="1528763"/>
            <a:ext cx="5553075" cy="1319212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B07CDC-79EC-497C-A254-FC340CC9B9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4820" y="1528763"/>
            <a:ext cx="4564855" cy="1319212"/>
          </a:xfrm>
        </p:spPr>
        <p:txBody>
          <a:bodyPr lIns="0" tIns="0" rIns="0" bIns="0" anchor="t">
            <a:norm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ED8FD7A3-9AF6-9146-9064-9C4509DD41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3891" y="418850"/>
            <a:ext cx="1132799" cy="41885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 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5969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34D674F-E85B-4DC6-96F6-C60796E7A1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62800" y="647701"/>
            <a:ext cx="4591050" cy="5348549"/>
          </a:xfrm>
        </p:spPr>
        <p:txBody>
          <a:bodyPr anchor="t"/>
          <a:lstStyle>
            <a:lvl1pPr marL="342900" indent="-342900" algn="l">
              <a:buFont typeface="Arial" panose="020B0604020202020204" pitchFamily="34" charset="0"/>
              <a:buChar char="•"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BC110BE-DB0A-433C-BB36-B049FCD6B50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4820" y="1514475"/>
            <a:ext cx="5545930" cy="4481775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32315B-6FFE-7C45-87B3-7A83A3C0A9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4820" y="647701"/>
            <a:ext cx="5545930" cy="457768"/>
          </a:xfrm>
        </p:spPr>
        <p:txBody>
          <a:bodyPr lIns="0" tIns="0" rIns="0" bIns="0" anchor="t">
            <a:norm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Foto cred">
            <a:extLst>
              <a:ext uri="{FF2B5EF4-FFF2-40B4-BE49-F238E27FC236}">
                <a16:creationId xmlns:a16="http://schemas.microsoft.com/office/drawing/2014/main" id="{17C6E161-A6B3-9946-951E-ABA5AE0FFBB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56579" y="6328984"/>
            <a:ext cx="2233440" cy="2376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nb-NO"/>
              <a:t>FOTO: Navn </a:t>
            </a:r>
            <a:r>
              <a:rPr lang="nb-NO" err="1"/>
              <a:t>Navnesen</a:t>
            </a:r>
            <a:r>
              <a:rPr lang="nb-NO"/>
              <a:t> / selskap</a:t>
            </a:r>
          </a:p>
        </p:txBody>
      </p:sp>
    </p:spTree>
    <p:extLst>
      <p:ext uri="{BB962C8B-B14F-4D97-AF65-F5344CB8AC3E}">
        <p14:creationId xmlns:p14="http://schemas.microsoft.com/office/powerpoint/2010/main" val="4178018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34D674F-E85B-4DC6-96F6-C60796E7A1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62800" y="1"/>
            <a:ext cx="5029200" cy="6858000"/>
          </a:xfrm>
        </p:spPr>
        <p:txBody>
          <a:bodyPr anchor="t"/>
          <a:lstStyle>
            <a:lvl1pPr marL="342900" indent="-342900" algn="l">
              <a:buFont typeface="Arial" panose="020B0604020202020204" pitchFamily="34" charset="0"/>
              <a:buChar char="•"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Foto cred">
            <a:extLst>
              <a:ext uri="{FF2B5EF4-FFF2-40B4-BE49-F238E27FC236}">
                <a16:creationId xmlns:a16="http://schemas.microsoft.com/office/drawing/2014/main" id="{2CB1CEEC-E918-474A-A7BD-243B80F935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56579" y="6328984"/>
            <a:ext cx="2233440" cy="2376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nb-NO"/>
              <a:t>FOTO: Navn </a:t>
            </a:r>
            <a:r>
              <a:rPr lang="nb-NO" err="1"/>
              <a:t>Navnesen</a:t>
            </a:r>
            <a:r>
              <a:rPr lang="nb-NO"/>
              <a:t> / selskap</a:t>
            </a:r>
          </a:p>
        </p:txBody>
      </p:sp>
      <p:sp>
        <p:nvSpPr>
          <p:cNvPr id="6" name="Content Placeholder 9">
            <a:extLst>
              <a:ext uri="{FF2B5EF4-FFF2-40B4-BE49-F238E27FC236}">
                <a16:creationId xmlns:a16="http://schemas.microsoft.com/office/drawing/2014/main" id="{D4C44CE2-F204-2546-99E0-E541B9E5CF1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4820" y="1514475"/>
            <a:ext cx="5545930" cy="4481775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80B7925-6C9D-FB42-9574-A060EC9D48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4820" y="647701"/>
            <a:ext cx="5545930" cy="457768"/>
          </a:xfrm>
        </p:spPr>
        <p:txBody>
          <a:bodyPr lIns="0" tIns="0" rIns="0" bIns="0" anchor="t">
            <a:norm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77190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AAB955-BDE6-4F11-BBBF-5BDF2F8B4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DC1276-01C1-4382-AA5E-52C6943F48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B8D0B8-031E-42EF-B527-F0C3181B5D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96006" y="6265861"/>
            <a:ext cx="13444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07C6705-A472-4A00-8E43-9688C532FBE7}" type="datetimeFigureOut">
              <a:rPr lang="nb-NO" smtClean="0"/>
              <a:pPr/>
              <a:t>24.01.2023</a:t>
            </a:fld>
            <a:endParaRPr lang="nb-NO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E90C0740-F38D-D24C-9AC7-CA84DCA8C242}"/>
              </a:ext>
            </a:extLst>
          </p:cNvPr>
          <p:cNvSpPr txBox="1">
            <a:spLocks/>
          </p:cNvSpPr>
          <p:nvPr userDrawn="1"/>
        </p:nvSpPr>
        <p:spPr>
          <a:xfrm>
            <a:off x="393891" y="6088723"/>
            <a:ext cx="1132799" cy="418851"/>
          </a:xfrm>
          <a:prstGeom prst="rect">
            <a:avLst/>
          </a:prstGeom>
          <a:blipFill>
            <a:blip r:embed="rId25"/>
            <a:stretch>
              <a:fillRect/>
            </a:stretch>
          </a:blipFill>
        </p:spPr>
        <p:txBody>
          <a:bodyPr/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8867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2" r:id="rId2"/>
    <p:sldLayoutId id="2147483683" r:id="rId3"/>
    <p:sldLayoutId id="2147483680" r:id="rId4"/>
    <p:sldLayoutId id="2147483661" r:id="rId5"/>
    <p:sldLayoutId id="2147483660" r:id="rId6"/>
    <p:sldLayoutId id="2147483678" r:id="rId7"/>
    <p:sldLayoutId id="2147483663" r:id="rId8"/>
    <p:sldLayoutId id="2147483664" r:id="rId9"/>
    <p:sldLayoutId id="2147483684" r:id="rId10"/>
    <p:sldLayoutId id="2147483665" r:id="rId11"/>
    <p:sldLayoutId id="2147483668" r:id="rId12"/>
    <p:sldLayoutId id="2147483667" r:id="rId13"/>
    <p:sldLayoutId id="2147483669" r:id="rId14"/>
    <p:sldLayoutId id="2147483666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0" r:id="rId21"/>
    <p:sldLayoutId id="2147483692" r:id="rId22"/>
    <p:sldLayoutId id="2147483693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1717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sital@innovasjonnorge.no" TargetMode="Externa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5.xml"/><Relationship Id="rId1" Type="http://schemas.openxmlformats.org/officeDocument/2006/relationships/video" Target="https://www.youtube.com/embed/p61gZEqVYCs?feature=oembed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CBDFD54-AB94-FE43-B91B-BD80CFC9C8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Siri Tallaksen, Prosjektleder NTW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23BCE9-A4EE-CB40-81DD-CDC4B80B21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Norwegian Travel Workshop (NTW)</a:t>
            </a:r>
          </a:p>
        </p:txBody>
      </p:sp>
    </p:spTree>
    <p:extLst>
      <p:ext uri="{BB962C8B-B14F-4D97-AF65-F5344CB8AC3E}">
        <p14:creationId xmlns:p14="http://schemas.microsoft.com/office/powerpoint/2010/main" val="591632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99EB6CA2-B900-44FB-97C5-40823D2F2E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b="1" dirty="0"/>
              <a:t>Hvorfor er deltakerne med? </a:t>
            </a:r>
          </a:p>
        </p:txBody>
      </p:sp>
      <p:sp>
        <p:nvSpPr>
          <p:cNvPr id="4" name="Oval 4">
            <a:extLst>
              <a:ext uri="{FF2B5EF4-FFF2-40B4-BE49-F238E27FC236}">
                <a16:creationId xmlns:a16="http://schemas.microsoft.com/office/drawing/2014/main" id="{F51EDC9B-2923-4603-949C-F69685E64A78}"/>
              </a:ext>
            </a:extLst>
          </p:cNvPr>
          <p:cNvSpPr/>
          <p:nvPr/>
        </p:nvSpPr>
        <p:spPr>
          <a:xfrm>
            <a:off x="538869" y="1251875"/>
            <a:ext cx="2113221" cy="18902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300" dirty="0">
                <a:solidFill>
                  <a:schemeClr val="bg1"/>
                </a:solidFill>
              </a:rPr>
              <a:t>Møte/forhandle med nye kunder</a:t>
            </a:r>
            <a:endParaRPr lang="en-GB" sz="1300" dirty="0">
              <a:solidFill>
                <a:schemeClr val="bg1"/>
              </a:solidFill>
            </a:endParaRPr>
          </a:p>
        </p:txBody>
      </p:sp>
      <p:sp>
        <p:nvSpPr>
          <p:cNvPr id="5" name="Oval 5">
            <a:extLst>
              <a:ext uri="{FF2B5EF4-FFF2-40B4-BE49-F238E27FC236}">
                <a16:creationId xmlns:a16="http://schemas.microsoft.com/office/drawing/2014/main" id="{A6BD9083-E701-4347-8D1B-ECA001734EF7}"/>
              </a:ext>
            </a:extLst>
          </p:cNvPr>
          <p:cNvSpPr/>
          <p:nvPr/>
        </p:nvSpPr>
        <p:spPr>
          <a:xfrm>
            <a:off x="4995907" y="1298232"/>
            <a:ext cx="2175310" cy="199632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300" dirty="0">
                <a:solidFill>
                  <a:schemeClr val="tx1"/>
                </a:solidFill>
              </a:rPr>
              <a:t>Relasjons-bygging</a:t>
            </a:r>
            <a:endParaRPr lang="en-GB" sz="1300" dirty="0"/>
          </a:p>
        </p:txBody>
      </p:sp>
      <p:sp>
        <p:nvSpPr>
          <p:cNvPr id="6" name="Oval 9">
            <a:extLst>
              <a:ext uri="{FF2B5EF4-FFF2-40B4-BE49-F238E27FC236}">
                <a16:creationId xmlns:a16="http://schemas.microsoft.com/office/drawing/2014/main" id="{1BEAAC72-DE0E-4272-9329-C588030F7B2C}"/>
              </a:ext>
            </a:extLst>
          </p:cNvPr>
          <p:cNvSpPr/>
          <p:nvPr/>
        </p:nvSpPr>
        <p:spPr>
          <a:xfrm>
            <a:off x="9075294" y="1282071"/>
            <a:ext cx="2094174" cy="178524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 dirty="0">
                <a:solidFill>
                  <a:schemeClr val="bg1"/>
                </a:solidFill>
              </a:rPr>
              <a:t> </a:t>
            </a:r>
            <a:br>
              <a:rPr lang="nb-NO" sz="1100" dirty="0">
                <a:solidFill>
                  <a:schemeClr val="bg1"/>
                </a:solidFill>
              </a:rPr>
            </a:br>
            <a:r>
              <a:rPr lang="nb-NO" sz="1300" dirty="0">
                <a:solidFill>
                  <a:schemeClr val="bg1"/>
                </a:solidFill>
              </a:rPr>
              <a:t>Distribuere informasjon om egen bedrift</a:t>
            </a:r>
            <a:endParaRPr lang="en-GB" sz="1300" dirty="0">
              <a:solidFill>
                <a:schemeClr val="bg1"/>
              </a:solidFill>
            </a:endParaRPr>
          </a:p>
        </p:txBody>
      </p:sp>
      <p:sp>
        <p:nvSpPr>
          <p:cNvPr id="7" name="Oval 7">
            <a:extLst>
              <a:ext uri="{FF2B5EF4-FFF2-40B4-BE49-F238E27FC236}">
                <a16:creationId xmlns:a16="http://schemas.microsoft.com/office/drawing/2014/main" id="{0611DB9E-9F77-4BF0-B107-AA3D1CADF542}"/>
              </a:ext>
            </a:extLst>
          </p:cNvPr>
          <p:cNvSpPr/>
          <p:nvPr/>
        </p:nvSpPr>
        <p:spPr>
          <a:xfrm>
            <a:off x="627724" y="3686664"/>
            <a:ext cx="2133982" cy="184816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nb-NO" sz="1300" dirty="0">
              <a:solidFill>
                <a:schemeClr val="tx1"/>
              </a:solidFill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1300" dirty="0">
                <a:solidFill>
                  <a:schemeClr val="tx1"/>
                </a:solidFill>
              </a:rPr>
              <a:t> Møte kolleger i den norske bransjen</a:t>
            </a:r>
            <a:endParaRPr lang="en-GB" sz="13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D7A32656-C34B-482F-A36E-7D75F9D2F54B}"/>
              </a:ext>
            </a:extLst>
          </p:cNvPr>
          <p:cNvSpPr/>
          <p:nvPr/>
        </p:nvSpPr>
        <p:spPr>
          <a:xfrm>
            <a:off x="5080233" y="3735423"/>
            <a:ext cx="2031533" cy="184816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100" dirty="0">
              <a:solidFill>
                <a:schemeClr val="bg1"/>
              </a:solidFill>
            </a:endParaRPr>
          </a:p>
          <a:p>
            <a:pPr algn="ctr"/>
            <a:r>
              <a:rPr lang="nb-NO" sz="1300" dirty="0">
                <a:solidFill>
                  <a:schemeClr val="bg1"/>
                </a:solidFill>
              </a:rPr>
              <a:t> Møte/forhandle med eksisterende kunder</a:t>
            </a:r>
            <a:endParaRPr lang="en-GB" sz="1300" dirty="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EF7B1AD-C43B-4983-808B-509AC7FACD31}"/>
              </a:ext>
            </a:extLst>
          </p:cNvPr>
          <p:cNvSpPr/>
          <p:nvPr/>
        </p:nvSpPr>
        <p:spPr>
          <a:xfrm>
            <a:off x="9314567" y="3755362"/>
            <a:ext cx="1827349" cy="184816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0"/>
              </a:spcAft>
            </a:pPr>
            <a:br>
              <a:rPr lang="nb-NO" sz="1300" dirty="0">
                <a:solidFill>
                  <a:schemeClr val="tx1"/>
                </a:solidFill>
              </a:rPr>
            </a:br>
            <a:r>
              <a:rPr lang="nb-NO" sz="1300" dirty="0">
                <a:solidFill>
                  <a:schemeClr val="tx1"/>
                </a:solidFill>
              </a:rPr>
              <a:t>Delta på de sosiale </a:t>
            </a:r>
            <a:r>
              <a:rPr lang="nb-NO" sz="1300" dirty="0" err="1">
                <a:solidFill>
                  <a:schemeClr val="tx1"/>
                </a:solidFill>
              </a:rPr>
              <a:t>arrangemen-tene</a:t>
            </a:r>
            <a:endParaRPr lang="en-GB" sz="13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5">
            <a:extLst>
              <a:ext uri="{FF2B5EF4-FFF2-40B4-BE49-F238E27FC236}">
                <a16:creationId xmlns:a16="http://schemas.microsoft.com/office/drawing/2014/main" id="{5BBA1D0D-9684-49C0-B9B3-B6B906477A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086984"/>
              </p:ext>
            </p:extLst>
          </p:nvPr>
        </p:nvGraphicFramePr>
        <p:xfrm>
          <a:off x="462261" y="2623768"/>
          <a:ext cx="2437611" cy="877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8978">
                  <a:extLst>
                    <a:ext uri="{9D8B030D-6E8A-4147-A177-3AD203B41FA5}">
                      <a16:colId xmlns:a16="http://schemas.microsoft.com/office/drawing/2014/main" val="1429513055"/>
                    </a:ext>
                  </a:extLst>
                </a:gridCol>
                <a:gridCol w="856096">
                  <a:extLst>
                    <a:ext uri="{9D8B030D-6E8A-4147-A177-3AD203B41FA5}">
                      <a16:colId xmlns:a16="http://schemas.microsoft.com/office/drawing/2014/main" val="3706498276"/>
                    </a:ext>
                  </a:extLst>
                </a:gridCol>
                <a:gridCol w="812537">
                  <a:extLst>
                    <a:ext uri="{9D8B030D-6E8A-4147-A177-3AD203B41FA5}">
                      <a16:colId xmlns:a16="http://schemas.microsoft.com/office/drawing/2014/main" val="3653110663"/>
                    </a:ext>
                  </a:extLst>
                </a:gridCol>
              </a:tblGrid>
              <a:tr h="292562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100" dirty="0"/>
                        <a:t>Viktig</a:t>
                      </a:r>
                      <a:endParaRPr lang="en-GB" sz="11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100" dirty="0"/>
                        <a:t>Tilfredshet</a:t>
                      </a:r>
                      <a:endParaRPr lang="en-GB" sz="11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861451"/>
                  </a:ext>
                </a:extLst>
              </a:tr>
              <a:tr h="292562">
                <a:tc>
                  <a:txBody>
                    <a:bodyPr/>
                    <a:lstStyle/>
                    <a:p>
                      <a:r>
                        <a:rPr lang="nb-NO" sz="1100" dirty="0">
                          <a:solidFill>
                            <a:srgbClr val="FF0000"/>
                          </a:solidFill>
                        </a:rPr>
                        <a:t>Selgere</a:t>
                      </a:r>
                      <a:endParaRPr lang="en-GB" sz="11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100" dirty="0">
                          <a:solidFill>
                            <a:srgbClr val="FF0000"/>
                          </a:solidFill>
                        </a:rPr>
                        <a:t>97%</a:t>
                      </a:r>
                      <a:endParaRPr lang="en-GB" sz="11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100" dirty="0">
                          <a:solidFill>
                            <a:srgbClr val="FF0000"/>
                          </a:solidFill>
                        </a:rPr>
                        <a:t>97%</a:t>
                      </a:r>
                      <a:endParaRPr lang="en-GB" sz="11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0880487"/>
                  </a:ext>
                </a:extLst>
              </a:tr>
              <a:tr h="292562">
                <a:tc>
                  <a:txBody>
                    <a:bodyPr/>
                    <a:lstStyle/>
                    <a:p>
                      <a:r>
                        <a:rPr lang="nb-NO" sz="1100" dirty="0">
                          <a:solidFill>
                            <a:srgbClr val="002060"/>
                          </a:solidFill>
                        </a:rPr>
                        <a:t>Kjøpere</a:t>
                      </a:r>
                      <a:endParaRPr lang="en-GB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100" dirty="0">
                          <a:solidFill>
                            <a:srgbClr val="002060"/>
                          </a:solidFill>
                        </a:rPr>
                        <a:t>97%</a:t>
                      </a:r>
                      <a:endParaRPr lang="en-GB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100" dirty="0">
                          <a:solidFill>
                            <a:srgbClr val="002060"/>
                          </a:solidFill>
                        </a:rPr>
                        <a:t>96%</a:t>
                      </a:r>
                      <a:endParaRPr lang="en-GB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846218"/>
                  </a:ext>
                </a:extLst>
              </a:tr>
            </a:tbl>
          </a:graphicData>
        </a:graphic>
      </p:graphicFrame>
      <p:graphicFrame>
        <p:nvGraphicFramePr>
          <p:cNvPr id="11" name="Table 13">
            <a:extLst>
              <a:ext uri="{FF2B5EF4-FFF2-40B4-BE49-F238E27FC236}">
                <a16:creationId xmlns:a16="http://schemas.microsoft.com/office/drawing/2014/main" id="{98D84998-9A26-47FC-8A22-6653926F25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749201"/>
              </p:ext>
            </p:extLst>
          </p:nvPr>
        </p:nvGraphicFramePr>
        <p:xfrm>
          <a:off x="4987954" y="5212820"/>
          <a:ext cx="2448534" cy="907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2424">
                  <a:extLst>
                    <a:ext uri="{9D8B030D-6E8A-4147-A177-3AD203B41FA5}">
                      <a16:colId xmlns:a16="http://schemas.microsoft.com/office/drawing/2014/main" val="1429513055"/>
                    </a:ext>
                  </a:extLst>
                </a:gridCol>
                <a:gridCol w="859932">
                  <a:extLst>
                    <a:ext uri="{9D8B030D-6E8A-4147-A177-3AD203B41FA5}">
                      <a16:colId xmlns:a16="http://schemas.microsoft.com/office/drawing/2014/main" val="3706498276"/>
                    </a:ext>
                  </a:extLst>
                </a:gridCol>
                <a:gridCol w="816178">
                  <a:extLst>
                    <a:ext uri="{9D8B030D-6E8A-4147-A177-3AD203B41FA5}">
                      <a16:colId xmlns:a16="http://schemas.microsoft.com/office/drawing/2014/main" val="3653110663"/>
                    </a:ext>
                  </a:extLst>
                </a:gridCol>
              </a:tblGrid>
              <a:tr h="302458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100" dirty="0"/>
                        <a:t>Viktig</a:t>
                      </a:r>
                      <a:endParaRPr lang="en-GB" sz="1100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100" dirty="0"/>
                        <a:t>Tilfredshet</a:t>
                      </a:r>
                      <a:endParaRPr lang="en-GB" sz="1100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861451"/>
                  </a:ext>
                </a:extLst>
              </a:tr>
              <a:tr h="302458">
                <a:tc>
                  <a:txBody>
                    <a:bodyPr/>
                    <a:lstStyle/>
                    <a:p>
                      <a:r>
                        <a:rPr lang="nb-NO" sz="1100" dirty="0">
                          <a:solidFill>
                            <a:srgbClr val="FF0000"/>
                          </a:solidFill>
                        </a:rPr>
                        <a:t>Selgere</a:t>
                      </a:r>
                      <a:endParaRPr lang="en-GB" sz="11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100" dirty="0">
                          <a:solidFill>
                            <a:srgbClr val="FF0000"/>
                          </a:solidFill>
                        </a:rPr>
                        <a:t>99%</a:t>
                      </a:r>
                      <a:endParaRPr lang="en-GB" sz="11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100" dirty="0">
                          <a:solidFill>
                            <a:srgbClr val="FF0000"/>
                          </a:solidFill>
                        </a:rPr>
                        <a:t>95%</a:t>
                      </a:r>
                      <a:endParaRPr lang="en-GB" sz="11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0880487"/>
                  </a:ext>
                </a:extLst>
              </a:tr>
              <a:tr h="302458">
                <a:tc>
                  <a:txBody>
                    <a:bodyPr/>
                    <a:lstStyle/>
                    <a:p>
                      <a:r>
                        <a:rPr lang="nb-NO" sz="1100" dirty="0">
                          <a:solidFill>
                            <a:srgbClr val="002060"/>
                          </a:solidFill>
                        </a:rPr>
                        <a:t>Kjøpere</a:t>
                      </a:r>
                      <a:endParaRPr lang="en-GB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100" dirty="0">
                          <a:solidFill>
                            <a:srgbClr val="002060"/>
                          </a:solidFill>
                        </a:rPr>
                        <a:t>98%</a:t>
                      </a:r>
                      <a:endParaRPr lang="en-GB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100" dirty="0">
                          <a:solidFill>
                            <a:srgbClr val="002060"/>
                          </a:solidFill>
                        </a:rPr>
                        <a:t>95%</a:t>
                      </a:r>
                      <a:endParaRPr lang="en-GB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846218"/>
                  </a:ext>
                </a:extLst>
              </a:tr>
            </a:tbl>
          </a:graphicData>
        </a:graphic>
      </p:graphicFrame>
      <p:graphicFrame>
        <p:nvGraphicFramePr>
          <p:cNvPr id="12" name="Table 14">
            <a:extLst>
              <a:ext uri="{FF2B5EF4-FFF2-40B4-BE49-F238E27FC236}">
                <a16:creationId xmlns:a16="http://schemas.microsoft.com/office/drawing/2014/main" id="{9C183F60-3E8F-4213-9211-E1997F8007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70165"/>
              </p:ext>
            </p:extLst>
          </p:nvPr>
        </p:nvGraphicFramePr>
        <p:xfrm>
          <a:off x="8886614" y="2613331"/>
          <a:ext cx="2460036" cy="89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6052">
                  <a:extLst>
                    <a:ext uri="{9D8B030D-6E8A-4147-A177-3AD203B41FA5}">
                      <a16:colId xmlns:a16="http://schemas.microsoft.com/office/drawing/2014/main" val="1429513055"/>
                    </a:ext>
                  </a:extLst>
                </a:gridCol>
                <a:gridCol w="863972">
                  <a:extLst>
                    <a:ext uri="{9D8B030D-6E8A-4147-A177-3AD203B41FA5}">
                      <a16:colId xmlns:a16="http://schemas.microsoft.com/office/drawing/2014/main" val="3706498276"/>
                    </a:ext>
                  </a:extLst>
                </a:gridCol>
                <a:gridCol w="820012">
                  <a:extLst>
                    <a:ext uri="{9D8B030D-6E8A-4147-A177-3AD203B41FA5}">
                      <a16:colId xmlns:a16="http://schemas.microsoft.com/office/drawing/2014/main" val="3653110663"/>
                    </a:ext>
                  </a:extLst>
                </a:gridCol>
              </a:tblGrid>
              <a:tr h="299520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100" dirty="0"/>
                        <a:t>Viktig</a:t>
                      </a:r>
                      <a:endParaRPr lang="en-GB" sz="1100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100" dirty="0"/>
                        <a:t>Tilfredshet</a:t>
                      </a:r>
                      <a:endParaRPr lang="en-GB" sz="1100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861451"/>
                  </a:ext>
                </a:extLst>
              </a:tr>
              <a:tr h="299520">
                <a:tc>
                  <a:txBody>
                    <a:bodyPr/>
                    <a:lstStyle/>
                    <a:p>
                      <a:r>
                        <a:rPr lang="nb-NO" sz="1100" dirty="0">
                          <a:solidFill>
                            <a:srgbClr val="FF0000"/>
                          </a:solidFill>
                        </a:rPr>
                        <a:t>Selgere</a:t>
                      </a:r>
                      <a:endParaRPr lang="en-GB" sz="11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100" dirty="0">
                          <a:solidFill>
                            <a:srgbClr val="FF0000"/>
                          </a:solidFill>
                        </a:rPr>
                        <a:t>94%</a:t>
                      </a:r>
                      <a:endParaRPr lang="en-GB" sz="11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100" dirty="0">
                          <a:solidFill>
                            <a:srgbClr val="FF0000"/>
                          </a:solidFill>
                        </a:rPr>
                        <a:t>90%</a:t>
                      </a:r>
                      <a:endParaRPr lang="en-GB" sz="11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0880487"/>
                  </a:ext>
                </a:extLst>
              </a:tr>
              <a:tr h="299520">
                <a:tc>
                  <a:txBody>
                    <a:bodyPr/>
                    <a:lstStyle/>
                    <a:p>
                      <a:r>
                        <a:rPr lang="nb-NO" sz="1100" dirty="0">
                          <a:solidFill>
                            <a:srgbClr val="002060"/>
                          </a:solidFill>
                        </a:rPr>
                        <a:t>Kjøpere</a:t>
                      </a:r>
                      <a:endParaRPr lang="en-GB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100" dirty="0">
                          <a:solidFill>
                            <a:srgbClr val="002060"/>
                          </a:solidFill>
                        </a:rPr>
                        <a:t>88%</a:t>
                      </a:r>
                      <a:endParaRPr lang="en-GB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100" dirty="0">
                          <a:solidFill>
                            <a:srgbClr val="002060"/>
                          </a:solidFill>
                        </a:rPr>
                        <a:t>85%</a:t>
                      </a:r>
                      <a:endParaRPr lang="en-GB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846218"/>
                  </a:ext>
                </a:extLst>
              </a:tr>
            </a:tbl>
          </a:graphicData>
        </a:graphic>
      </p:graphicFrame>
      <p:graphicFrame>
        <p:nvGraphicFramePr>
          <p:cNvPr id="13" name="Table 15">
            <a:extLst>
              <a:ext uri="{FF2B5EF4-FFF2-40B4-BE49-F238E27FC236}">
                <a16:creationId xmlns:a16="http://schemas.microsoft.com/office/drawing/2014/main" id="{C15879BA-C68D-419F-9FFA-72434EF1EE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150254"/>
              </p:ext>
            </p:extLst>
          </p:nvPr>
        </p:nvGraphicFramePr>
        <p:xfrm>
          <a:off x="4803950" y="2611486"/>
          <a:ext cx="2694128" cy="912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900">
                  <a:extLst>
                    <a:ext uri="{9D8B030D-6E8A-4147-A177-3AD203B41FA5}">
                      <a16:colId xmlns:a16="http://schemas.microsoft.com/office/drawing/2014/main" val="1429513055"/>
                    </a:ext>
                  </a:extLst>
                </a:gridCol>
                <a:gridCol w="946185">
                  <a:extLst>
                    <a:ext uri="{9D8B030D-6E8A-4147-A177-3AD203B41FA5}">
                      <a16:colId xmlns:a16="http://schemas.microsoft.com/office/drawing/2014/main" val="3706498276"/>
                    </a:ext>
                  </a:extLst>
                </a:gridCol>
                <a:gridCol w="898043">
                  <a:extLst>
                    <a:ext uri="{9D8B030D-6E8A-4147-A177-3AD203B41FA5}">
                      <a16:colId xmlns:a16="http://schemas.microsoft.com/office/drawing/2014/main" val="3653110663"/>
                    </a:ext>
                  </a:extLst>
                </a:gridCol>
              </a:tblGrid>
              <a:tr h="302126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100" dirty="0"/>
                        <a:t>Viktig</a:t>
                      </a:r>
                      <a:endParaRPr lang="en-GB" sz="11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100" dirty="0"/>
                        <a:t>Tilfredshet</a:t>
                      </a:r>
                      <a:endParaRPr lang="en-GB" sz="11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861451"/>
                  </a:ext>
                </a:extLst>
              </a:tr>
              <a:tr h="308185">
                <a:tc>
                  <a:txBody>
                    <a:bodyPr/>
                    <a:lstStyle/>
                    <a:p>
                      <a:r>
                        <a:rPr lang="nb-NO" sz="1100" dirty="0">
                          <a:solidFill>
                            <a:srgbClr val="FF0000"/>
                          </a:solidFill>
                        </a:rPr>
                        <a:t>Selgere</a:t>
                      </a:r>
                      <a:endParaRPr lang="en-GB" sz="11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100" dirty="0">
                          <a:solidFill>
                            <a:srgbClr val="FF0000"/>
                          </a:solidFill>
                        </a:rPr>
                        <a:t>98%</a:t>
                      </a:r>
                      <a:endParaRPr lang="en-GB" sz="11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100" dirty="0">
                          <a:solidFill>
                            <a:srgbClr val="FF0000"/>
                          </a:solidFill>
                        </a:rPr>
                        <a:t>93%</a:t>
                      </a:r>
                      <a:endParaRPr lang="en-GB" sz="11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0880487"/>
                  </a:ext>
                </a:extLst>
              </a:tr>
              <a:tr h="302126">
                <a:tc>
                  <a:txBody>
                    <a:bodyPr/>
                    <a:lstStyle/>
                    <a:p>
                      <a:r>
                        <a:rPr lang="nb-NO" sz="1100" dirty="0">
                          <a:solidFill>
                            <a:srgbClr val="002060"/>
                          </a:solidFill>
                        </a:rPr>
                        <a:t>Kjøpere</a:t>
                      </a:r>
                      <a:endParaRPr lang="en-GB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100" dirty="0">
                          <a:solidFill>
                            <a:srgbClr val="002060"/>
                          </a:solidFill>
                        </a:rPr>
                        <a:t>97%</a:t>
                      </a:r>
                      <a:endParaRPr lang="en-GB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100" dirty="0">
                          <a:solidFill>
                            <a:srgbClr val="002060"/>
                          </a:solidFill>
                        </a:rPr>
                        <a:t>95%</a:t>
                      </a:r>
                      <a:endParaRPr lang="en-GB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846218"/>
                  </a:ext>
                </a:extLst>
              </a:tr>
            </a:tbl>
          </a:graphicData>
        </a:graphic>
      </p:graphicFrame>
      <p:graphicFrame>
        <p:nvGraphicFramePr>
          <p:cNvPr id="14" name="Table 16">
            <a:extLst>
              <a:ext uri="{FF2B5EF4-FFF2-40B4-BE49-F238E27FC236}">
                <a16:creationId xmlns:a16="http://schemas.microsoft.com/office/drawing/2014/main" id="{F3F6E4A0-3D12-4603-9688-4532C015D4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718297"/>
              </p:ext>
            </p:extLst>
          </p:nvPr>
        </p:nvGraphicFramePr>
        <p:xfrm>
          <a:off x="454820" y="5212820"/>
          <a:ext cx="2580550" cy="877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4070">
                  <a:extLst>
                    <a:ext uri="{9D8B030D-6E8A-4147-A177-3AD203B41FA5}">
                      <a16:colId xmlns:a16="http://schemas.microsoft.com/office/drawing/2014/main" val="1429513055"/>
                    </a:ext>
                  </a:extLst>
                </a:gridCol>
                <a:gridCol w="906296">
                  <a:extLst>
                    <a:ext uri="{9D8B030D-6E8A-4147-A177-3AD203B41FA5}">
                      <a16:colId xmlns:a16="http://schemas.microsoft.com/office/drawing/2014/main" val="3706498276"/>
                    </a:ext>
                  </a:extLst>
                </a:gridCol>
                <a:gridCol w="860184">
                  <a:extLst>
                    <a:ext uri="{9D8B030D-6E8A-4147-A177-3AD203B41FA5}">
                      <a16:colId xmlns:a16="http://schemas.microsoft.com/office/drawing/2014/main" val="3653110663"/>
                    </a:ext>
                  </a:extLst>
                </a:gridCol>
              </a:tblGrid>
              <a:tr h="292562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100" dirty="0"/>
                        <a:t>Viktig</a:t>
                      </a:r>
                      <a:endParaRPr lang="en-GB" sz="11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100" dirty="0"/>
                        <a:t>Tilfredshet</a:t>
                      </a:r>
                      <a:endParaRPr lang="en-GB" sz="11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861451"/>
                  </a:ext>
                </a:extLst>
              </a:tr>
              <a:tr h="292562">
                <a:tc>
                  <a:txBody>
                    <a:bodyPr/>
                    <a:lstStyle/>
                    <a:p>
                      <a:r>
                        <a:rPr lang="nb-NO" sz="1100" dirty="0">
                          <a:solidFill>
                            <a:srgbClr val="FF0000"/>
                          </a:solidFill>
                        </a:rPr>
                        <a:t>Selgere</a:t>
                      </a:r>
                      <a:endParaRPr lang="en-GB" sz="11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100" dirty="0">
                          <a:solidFill>
                            <a:srgbClr val="FF0000"/>
                          </a:solidFill>
                        </a:rPr>
                        <a:t>91%</a:t>
                      </a:r>
                      <a:endParaRPr lang="en-GB" sz="11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100" dirty="0">
                          <a:solidFill>
                            <a:srgbClr val="FF0000"/>
                          </a:solidFill>
                        </a:rPr>
                        <a:t>90%</a:t>
                      </a:r>
                      <a:endParaRPr lang="en-GB" sz="11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0880487"/>
                  </a:ext>
                </a:extLst>
              </a:tr>
              <a:tr h="292562">
                <a:tc>
                  <a:txBody>
                    <a:bodyPr/>
                    <a:lstStyle/>
                    <a:p>
                      <a:r>
                        <a:rPr lang="nb-NO" sz="1100" dirty="0">
                          <a:solidFill>
                            <a:srgbClr val="002060"/>
                          </a:solidFill>
                        </a:rPr>
                        <a:t>Kjøpere</a:t>
                      </a:r>
                      <a:endParaRPr lang="en-GB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100" dirty="0">
                          <a:solidFill>
                            <a:srgbClr val="002060"/>
                          </a:solidFill>
                        </a:rPr>
                        <a:t>92%</a:t>
                      </a:r>
                      <a:endParaRPr lang="en-GB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100" dirty="0">
                          <a:solidFill>
                            <a:srgbClr val="002060"/>
                          </a:solidFill>
                        </a:rPr>
                        <a:t>94%</a:t>
                      </a:r>
                      <a:endParaRPr lang="en-GB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846218"/>
                  </a:ext>
                </a:extLst>
              </a:tr>
            </a:tbl>
          </a:graphicData>
        </a:graphic>
      </p:graphicFrame>
      <p:graphicFrame>
        <p:nvGraphicFramePr>
          <p:cNvPr id="15" name="Table 17">
            <a:extLst>
              <a:ext uri="{FF2B5EF4-FFF2-40B4-BE49-F238E27FC236}">
                <a16:creationId xmlns:a16="http://schemas.microsoft.com/office/drawing/2014/main" id="{87AD808C-508D-4677-BBE2-EAF6D99FE6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3720892"/>
              </p:ext>
            </p:extLst>
          </p:nvPr>
        </p:nvGraphicFramePr>
        <p:xfrm>
          <a:off x="8898114" y="5212820"/>
          <a:ext cx="2448535" cy="1006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2424">
                  <a:extLst>
                    <a:ext uri="{9D8B030D-6E8A-4147-A177-3AD203B41FA5}">
                      <a16:colId xmlns:a16="http://schemas.microsoft.com/office/drawing/2014/main" val="1429513055"/>
                    </a:ext>
                  </a:extLst>
                </a:gridCol>
                <a:gridCol w="859933">
                  <a:extLst>
                    <a:ext uri="{9D8B030D-6E8A-4147-A177-3AD203B41FA5}">
                      <a16:colId xmlns:a16="http://schemas.microsoft.com/office/drawing/2014/main" val="3706498276"/>
                    </a:ext>
                  </a:extLst>
                </a:gridCol>
                <a:gridCol w="816178">
                  <a:extLst>
                    <a:ext uri="{9D8B030D-6E8A-4147-A177-3AD203B41FA5}">
                      <a16:colId xmlns:a16="http://schemas.microsoft.com/office/drawing/2014/main" val="3653110663"/>
                    </a:ext>
                  </a:extLst>
                </a:gridCol>
              </a:tblGrid>
              <a:tr h="335562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dirty="0"/>
                        <a:t>Viktig</a:t>
                      </a:r>
                      <a:endParaRPr lang="en-GB" sz="11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100" dirty="0"/>
                        <a:t>Tilfredshet</a:t>
                      </a:r>
                      <a:endParaRPr lang="en-GB" sz="11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861451"/>
                  </a:ext>
                </a:extLst>
              </a:tr>
              <a:tr h="335562">
                <a:tc>
                  <a:txBody>
                    <a:bodyPr/>
                    <a:lstStyle/>
                    <a:p>
                      <a:r>
                        <a:rPr lang="nb-NO" sz="1100" dirty="0">
                          <a:solidFill>
                            <a:srgbClr val="FF0000"/>
                          </a:solidFill>
                        </a:rPr>
                        <a:t>Selgere</a:t>
                      </a:r>
                      <a:endParaRPr lang="en-GB" sz="11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100" dirty="0">
                          <a:solidFill>
                            <a:srgbClr val="FF0000"/>
                          </a:solidFill>
                        </a:rPr>
                        <a:t>85%</a:t>
                      </a:r>
                      <a:endParaRPr lang="en-GB" sz="11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100" dirty="0">
                          <a:solidFill>
                            <a:srgbClr val="FF0000"/>
                          </a:solidFill>
                        </a:rPr>
                        <a:t>85%</a:t>
                      </a:r>
                      <a:endParaRPr lang="en-GB" sz="11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0880487"/>
                  </a:ext>
                </a:extLst>
              </a:tr>
              <a:tr h="335562">
                <a:tc>
                  <a:txBody>
                    <a:bodyPr/>
                    <a:lstStyle/>
                    <a:p>
                      <a:r>
                        <a:rPr lang="nb-NO" sz="1100" dirty="0">
                          <a:solidFill>
                            <a:srgbClr val="002060"/>
                          </a:solidFill>
                        </a:rPr>
                        <a:t>Kjøpere</a:t>
                      </a:r>
                      <a:endParaRPr lang="en-GB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100" dirty="0">
                          <a:solidFill>
                            <a:srgbClr val="002060"/>
                          </a:solidFill>
                        </a:rPr>
                        <a:t>86%</a:t>
                      </a:r>
                      <a:endParaRPr lang="en-GB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100" dirty="0">
                          <a:solidFill>
                            <a:srgbClr val="002060"/>
                          </a:solidFill>
                        </a:rPr>
                        <a:t>88%</a:t>
                      </a:r>
                      <a:endParaRPr lang="en-GB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8462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6150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683A8590-BF06-4FFB-8197-C9B8B72C185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6583" b="6583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07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tel 1">
            <a:extLst>
              <a:ext uri="{FF2B5EF4-FFF2-40B4-BE49-F238E27FC236}">
                <a16:creationId xmlns:a16="http://schemas.microsoft.com/office/drawing/2014/main" id="{8F023B7B-BD6C-4329-88A2-584AA08160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3BB4E73C-FB73-40DD-8A49-A49981ED54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Arrangementet – hvordan funker det?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ECBD50C-F715-4582-8F3C-FC517F6FD2D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3063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0EA77E58-73B3-47B0-85EE-E30A8ABE2D1A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nb-NO" dirty="0"/>
          </a:p>
          <a:p>
            <a:r>
              <a:rPr lang="nb-NO" dirty="0"/>
              <a:t>Onsdag fra 09:30-16:45</a:t>
            </a:r>
          </a:p>
          <a:p>
            <a:r>
              <a:rPr lang="nb-NO" dirty="0"/>
              <a:t>Torsdag fra 09:30-15:05</a:t>
            </a:r>
          </a:p>
          <a:p>
            <a:endParaRPr lang="nb-NO" dirty="0"/>
          </a:p>
          <a:p>
            <a:r>
              <a:rPr lang="nb-NO" dirty="0"/>
              <a:t>Lunsj i Telenor Arena begge dagene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EC67F5B-8154-47F7-8A35-5DF78F0A6B0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b-NO" dirty="0"/>
              <a:t>Workshopen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2FC4679D-2327-45D7-BDCE-5F6832F252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Sosiale aktivitetene/arenaer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77AC6CA7-EFFE-4B6D-82A8-83B5B041BFBB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rmAutofit/>
          </a:bodyPr>
          <a:lstStyle/>
          <a:p>
            <a:pPr lvl="1"/>
            <a:r>
              <a:rPr lang="nb-NO" dirty="0"/>
              <a:t>Mandag: velkomstmiddag</a:t>
            </a:r>
          </a:p>
          <a:p>
            <a:pPr lvl="1"/>
            <a:r>
              <a:rPr lang="nb-NO" dirty="0"/>
              <a:t>Tirsdag: åpningsseremoni &amp; nettverksmiddag</a:t>
            </a:r>
          </a:p>
          <a:p>
            <a:pPr lvl="1"/>
            <a:r>
              <a:rPr lang="nb-NO" dirty="0"/>
              <a:t>Tirsdag &amp; torsdag: aktiviteter i byen/regionen </a:t>
            </a:r>
          </a:p>
          <a:p>
            <a:pPr lvl="1"/>
            <a:r>
              <a:rPr lang="nb-NO" dirty="0"/>
              <a:t>Onsdag: middag ved ulike restauranter</a:t>
            </a:r>
          </a:p>
          <a:p>
            <a:pPr lvl="1"/>
            <a:r>
              <a:rPr lang="nb-NO" dirty="0"/>
              <a:t>Torsdag: farvel middag</a:t>
            </a:r>
          </a:p>
          <a:p>
            <a:pPr marL="457200" lvl="1" indent="0">
              <a:buNone/>
            </a:pPr>
            <a:endParaRPr lang="nb-NO" dirty="0"/>
          </a:p>
          <a:p>
            <a:pPr marL="457200" lvl="1" indent="0">
              <a:buNone/>
            </a:pPr>
            <a:r>
              <a:rPr lang="nb-NO" u="sng" dirty="0"/>
              <a:t>Aktiviteter i byen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dirty="0"/>
              <a:t>Aktivitetene er åpne for alle deltakerne m/påmelding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nb-NO" dirty="0"/>
              <a:t>Tirsdagsaktivitetene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nb-NO" dirty="0"/>
              <a:t>Torsdagsaktivitetene</a:t>
            </a:r>
          </a:p>
        </p:txBody>
      </p:sp>
    </p:spTree>
    <p:extLst>
      <p:ext uri="{BB962C8B-B14F-4D97-AF65-F5344CB8AC3E}">
        <p14:creationId xmlns:p14="http://schemas.microsoft.com/office/powerpoint/2010/main" val="2736914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486E0834-BCF1-4AA1-9A5A-B129B4BC235C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b="1" dirty="0"/>
              <a:t>Alt som er beskrevet i programmet er inkludert i deltakerprisen bortsett fra: </a:t>
            </a:r>
          </a:p>
          <a:p>
            <a:pPr lvl="1"/>
            <a:r>
              <a:rPr lang="nb-NO" dirty="0"/>
              <a:t>Aktivitetene tirsdag </a:t>
            </a:r>
          </a:p>
          <a:p>
            <a:pPr lvl="2"/>
            <a:r>
              <a:rPr lang="nb-NO" dirty="0"/>
              <a:t>Heldags aktiviteter: NOK 750.- eks </a:t>
            </a:r>
            <a:r>
              <a:rPr lang="nb-NO" dirty="0" err="1"/>
              <a:t>mva</a:t>
            </a:r>
            <a:r>
              <a:rPr lang="nb-NO" dirty="0"/>
              <a:t> </a:t>
            </a:r>
          </a:p>
          <a:p>
            <a:pPr lvl="2"/>
            <a:r>
              <a:rPr lang="nb-NO" dirty="0"/>
              <a:t>Halvdags aktiviteter: NOK 450.- eks </a:t>
            </a:r>
            <a:r>
              <a:rPr lang="nb-NO" dirty="0" err="1"/>
              <a:t>mva</a:t>
            </a:r>
            <a:endParaRPr lang="nb-NO" dirty="0"/>
          </a:p>
          <a:p>
            <a:pPr lvl="1"/>
            <a:r>
              <a:rPr lang="nb-NO" dirty="0"/>
              <a:t>Hotell </a:t>
            </a:r>
          </a:p>
          <a:p>
            <a:pPr lvl="1"/>
            <a:r>
              <a:rPr lang="nb-NO" dirty="0"/>
              <a:t>Transport til /fra Oslo</a:t>
            </a:r>
          </a:p>
          <a:p>
            <a:pPr marL="0" indent="0">
              <a:buNone/>
            </a:pPr>
            <a:endParaRPr lang="nb-NO" b="1" dirty="0"/>
          </a:p>
          <a:p>
            <a:pPr marL="0" indent="0">
              <a:buNone/>
            </a:pPr>
            <a:r>
              <a:rPr lang="nb-NO" b="1" dirty="0"/>
              <a:t>Deltakerne må bekrefte om de: </a:t>
            </a:r>
          </a:p>
          <a:p>
            <a:pPr lvl="1"/>
            <a:r>
              <a:rPr lang="nb-NO" dirty="0"/>
              <a:t>Deltar mandag kveld på Henie Onstad</a:t>
            </a:r>
          </a:p>
          <a:p>
            <a:pPr lvl="1"/>
            <a:r>
              <a:rPr lang="nb-NO" dirty="0"/>
              <a:t>Deltar torsdag kveld på avskjedskvelden på SNØ</a:t>
            </a:r>
          </a:p>
          <a:p>
            <a:pPr lvl="1"/>
            <a:r>
              <a:rPr lang="nb-NO" dirty="0"/>
              <a:t>Gå til Edit </a:t>
            </a:r>
            <a:r>
              <a:rPr lang="nb-NO" dirty="0" err="1"/>
              <a:t>Profile</a:t>
            </a:r>
            <a:r>
              <a:rPr lang="nb-NO" dirty="0"/>
              <a:t> / Person </a:t>
            </a:r>
            <a:r>
              <a:rPr lang="nb-NO" dirty="0" err="1"/>
              <a:t>Profile</a:t>
            </a:r>
            <a:endParaRPr lang="nb-NO" dirty="0"/>
          </a:p>
          <a:p>
            <a:pPr lvl="1"/>
            <a:r>
              <a:rPr lang="nb-NO" b="1" dirty="0"/>
              <a:t>Frist 16.mars</a:t>
            </a:r>
          </a:p>
          <a:p>
            <a:pPr marL="457200" lvl="1" indent="0">
              <a:buNone/>
            </a:pPr>
            <a:endParaRPr lang="nb-NO" b="1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7C0D1671-A0D2-447F-AC72-9BE89479BD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Husk!	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DF45D810-2C12-0A0A-F61E-25E6B3D81348}"/>
              </a:ext>
            </a:extLst>
          </p:cNvPr>
          <p:cNvSpPr txBox="1"/>
          <p:nvPr/>
        </p:nvSpPr>
        <p:spPr>
          <a:xfrm>
            <a:off x="6650406" y="2912533"/>
            <a:ext cx="5086774" cy="92333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Deltakerpris: </a:t>
            </a:r>
          </a:p>
          <a:p>
            <a:r>
              <a:rPr lang="nb-NO" dirty="0"/>
              <a:t>1 person, 1 stand: NOK 21 700.- eks </a:t>
            </a:r>
            <a:r>
              <a:rPr lang="nb-NO" dirty="0" err="1"/>
              <a:t>mva</a:t>
            </a:r>
            <a:endParaRPr lang="nb-NO" dirty="0"/>
          </a:p>
          <a:p>
            <a:r>
              <a:rPr lang="nb-NO" dirty="0"/>
              <a:t>Intropris, 1 person, 1 stand: NOK 17 500.- eks </a:t>
            </a:r>
            <a:r>
              <a:rPr lang="nb-NO" dirty="0" err="1"/>
              <a:t>mva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5509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83D097D-8917-4143-B948-EA4576E5C3F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4819" y="1514475"/>
            <a:ext cx="10267367" cy="4481775"/>
          </a:xfrm>
        </p:spPr>
        <p:txBody>
          <a:bodyPr/>
          <a:lstStyle/>
          <a:p>
            <a:pPr lvl="1"/>
            <a:r>
              <a:rPr lang="nb-NO" dirty="0"/>
              <a:t>Leveranse av informasjon for Product &amp; Market Manualen</a:t>
            </a:r>
          </a:p>
          <a:p>
            <a:pPr lvl="1"/>
            <a:r>
              <a:rPr lang="nb-NO" dirty="0"/>
              <a:t>Deltakerne sender inn møteønsker basert på informasjonen i manualene</a:t>
            </a:r>
          </a:p>
          <a:p>
            <a:pPr lvl="2"/>
            <a:r>
              <a:rPr lang="nb-NO" b="1" dirty="0"/>
              <a:t>Frist 16.mars!</a:t>
            </a:r>
          </a:p>
          <a:p>
            <a:pPr lvl="1"/>
            <a:r>
              <a:rPr lang="nb-NO" dirty="0"/>
              <a:t>Deltakerne får en avtaleskjema basert på innleverte møteønskene</a:t>
            </a:r>
          </a:p>
          <a:p>
            <a:pPr lvl="1"/>
            <a:r>
              <a:rPr lang="nb-NO" dirty="0"/>
              <a:t>Deltakerne er fri til å lage endringer på avtaleskjemaene sine frem til workshopen</a:t>
            </a:r>
          </a:p>
          <a:p>
            <a:pPr lvl="1"/>
            <a:r>
              <a:rPr lang="nb-NO" dirty="0"/>
              <a:t>Forberede seg godt til møtene </a:t>
            </a:r>
          </a:p>
          <a:p>
            <a:pPr lvl="2"/>
            <a:r>
              <a:rPr lang="nb-NO" dirty="0"/>
              <a:t>Les gjennom manualen, kontakt gjerne kjøperne på forhånd hvis dere har spørsmål</a:t>
            </a:r>
          </a:p>
          <a:p>
            <a:pPr lvl="1"/>
            <a:r>
              <a:rPr lang="nb-NO" dirty="0"/>
              <a:t>Selgerne: forberede standen deres m/bilder – roll-</a:t>
            </a:r>
            <a:r>
              <a:rPr lang="nb-NO" dirty="0" err="1"/>
              <a:t>ups</a:t>
            </a:r>
            <a:r>
              <a:rPr lang="nb-NO" dirty="0"/>
              <a:t> </a:t>
            </a:r>
            <a:r>
              <a:rPr lang="nb-NO" dirty="0" err="1"/>
              <a:t>osv</a:t>
            </a:r>
            <a:endParaRPr lang="nb-NO" dirty="0"/>
          </a:p>
          <a:p>
            <a:pPr lvl="2"/>
            <a:r>
              <a:rPr lang="nb-NO" dirty="0"/>
              <a:t>Kontakt Compass Fairs om dere har teknisk spørsmål angående dette </a:t>
            </a:r>
          </a:p>
          <a:p>
            <a:pPr lvl="1"/>
            <a:r>
              <a:rPr lang="nb-NO" dirty="0"/>
              <a:t>Selgerne: forberede innsalgs/profileringsmateriell til kjøperne</a:t>
            </a:r>
          </a:p>
          <a:p>
            <a:pPr lvl="2"/>
            <a:r>
              <a:rPr lang="nb-NO" dirty="0"/>
              <a:t>Send gjerne disse per epost etter møtet</a:t>
            </a:r>
          </a:p>
          <a:p>
            <a:endParaRPr lang="nb-NO" dirty="0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0791EBCC-A9D6-4609-AB40-9F342F3A9A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Arbeidet før workshopen</a:t>
            </a:r>
          </a:p>
        </p:txBody>
      </p:sp>
    </p:spTree>
    <p:extLst>
      <p:ext uri="{BB962C8B-B14F-4D97-AF65-F5344CB8AC3E}">
        <p14:creationId xmlns:p14="http://schemas.microsoft.com/office/powerpoint/2010/main" val="2633873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5924B757-5B41-4139-ADFB-E4685552A41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071657" y="790940"/>
            <a:ext cx="3158529" cy="922713"/>
          </a:xfrm>
        </p:spPr>
        <p:txBody>
          <a:bodyPr/>
          <a:lstStyle/>
          <a:p>
            <a:pPr marL="0" indent="0">
              <a:buNone/>
            </a:pPr>
            <a:r>
              <a:rPr lang="nb-NO" b="1" dirty="0"/>
              <a:t>Alt av informasjon ligger på deres NTW side!</a:t>
            </a: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AE35456F-7B30-B3E1-376F-F0C571B21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603" y="0"/>
            <a:ext cx="64780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742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F0DFDC3-3CD7-47E0-9DC0-B11B855AEF85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457200" lvl="1" indent="0">
              <a:buNone/>
            </a:pPr>
            <a:endParaRPr lang="nb-NO" b="1" dirty="0"/>
          </a:p>
          <a:p>
            <a:pPr lvl="1"/>
            <a:r>
              <a:rPr lang="nb-NO" dirty="0"/>
              <a:t>Deltakerne kan fortsatt ønske seg nye møter</a:t>
            </a:r>
          </a:p>
          <a:p>
            <a:pPr lvl="1"/>
            <a:r>
              <a:rPr lang="nb-NO" dirty="0"/>
              <a:t>Deltakerne må være tilstede uansett om de har møter eller ikke</a:t>
            </a:r>
          </a:p>
          <a:p>
            <a:pPr lvl="1"/>
            <a:r>
              <a:rPr lang="nb-NO" dirty="0"/>
              <a:t>Deltakerne må respektere møtetidene</a:t>
            </a:r>
          </a:p>
          <a:p>
            <a:pPr lvl="1"/>
            <a:r>
              <a:rPr lang="nb-NO" dirty="0"/>
              <a:t>IN representanter fra utekontorene er med for å bistå selgere og kjøpere</a:t>
            </a:r>
          </a:p>
          <a:p>
            <a:pPr lvl="1"/>
            <a:r>
              <a:rPr lang="nb-NO" dirty="0"/>
              <a:t>Møtelengden er 15 minutter, 5 minutter pause</a:t>
            </a:r>
          </a:p>
          <a:p>
            <a:pPr lvl="1"/>
            <a:r>
              <a:rPr lang="nb-NO" dirty="0"/>
              <a:t>Ta med PC &amp; strømkabel, agenda er digital og </a:t>
            </a:r>
            <a:r>
              <a:rPr lang="nb-NO" dirty="0">
                <a:solidFill>
                  <a:srgbClr val="FF0000"/>
                </a:solidFill>
              </a:rPr>
              <a:t>blir ikke </a:t>
            </a:r>
            <a:r>
              <a:rPr lang="nb-NO" dirty="0" err="1">
                <a:solidFill>
                  <a:srgbClr val="FF0000"/>
                </a:solidFill>
              </a:rPr>
              <a:t>printet</a:t>
            </a:r>
            <a:r>
              <a:rPr lang="nb-NO" dirty="0">
                <a:solidFill>
                  <a:srgbClr val="FF0000"/>
                </a:solidFill>
              </a:rPr>
              <a:t> ut</a:t>
            </a:r>
          </a:p>
          <a:p>
            <a:pPr lvl="1"/>
            <a:endParaRPr lang="nb-NO" dirty="0"/>
          </a:p>
          <a:p>
            <a:pPr lvl="1"/>
            <a:endParaRPr lang="nb-NO" dirty="0"/>
          </a:p>
          <a:p>
            <a:pPr lvl="1"/>
            <a:endParaRPr lang="nb-NO" dirty="0"/>
          </a:p>
          <a:p>
            <a:pPr marL="457200" lvl="1" indent="0">
              <a:buNone/>
            </a:pPr>
            <a:endParaRPr lang="nb-NO" dirty="0"/>
          </a:p>
          <a:p>
            <a:pPr lvl="1"/>
            <a:endParaRPr lang="nb-NO" dirty="0"/>
          </a:p>
          <a:p>
            <a:pPr marL="457200" lvl="1" indent="0">
              <a:buNone/>
            </a:pPr>
            <a:endParaRPr lang="nb-NO" dirty="0"/>
          </a:p>
          <a:p>
            <a:pPr lvl="1"/>
            <a:endParaRPr lang="nb-NO" dirty="0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66A1ECC2-18B2-4059-AE4A-743874932F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Under Workshopen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6F8F7CB-75AF-4D16-88C4-B2E20F09377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b-NO" dirty="0"/>
              <a:t>Foto: Innovasjon Norge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A319DDB6-97B5-41BA-A503-3620892ADF6A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1" r="21501"/>
          <a:stretch>
            <a:fillRect/>
          </a:stretch>
        </p:blipFill>
        <p:spPr bwMode="auto">
          <a:xfrm>
            <a:off x="6912187" y="647962"/>
            <a:ext cx="4591050" cy="534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09976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DC1BE64E-4AE0-45AB-9EC5-E1B871F6C5F7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nb-NO" dirty="0"/>
              <a:t>Sett av tid til oppfølgingsarbeidet allerede nå i kalenderen</a:t>
            </a:r>
          </a:p>
          <a:p>
            <a:r>
              <a:rPr lang="nb-NO" dirty="0"/>
              <a:t>Salget skjer ETTER NTW – oppfølging er derfor AVGJØRENDE</a:t>
            </a:r>
          </a:p>
          <a:p>
            <a:r>
              <a:rPr lang="nb-NO" dirty="0"/>
              <a:t>Bruk Markets Manualen etter workshopen for å kontakte eventuelle kjøpere dere ikke fikk truffet! </a:t>
            </a:r>
          </a:p>
          <a:p>
            <a:r>
              <a:rPr lang="nb-NO" dirty="0"/>
              <a:t>Dere har tilgang til plattformen i 6 måneder etter NTW</a:t>
            </a:r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3F6962CE-EF49-4A60-A9DF-7C81CB0C0B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Etter workshopen</a:t>
            </a:r>
          </a:p>
        </p:txBody>
      </p:sp>
    </p:spTree>
    <p:extLst>
      <p:ext uri="{BB962C8B-B14F-4D97-AF65-F5344CB8AC3E}">
        <p14:creationId xmlns:p14="http://schemas.microsoft.com/office/powerpoint/2010/main" val="41733074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3024B97A-0F0E-40F1-A363-F72E14DDCC62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0" indent="0">
              <a:buNone/>
            </a:pPr>
            <a:br>
              <a:rPr lang="nb-NO" dirty="0"/>
            </a:br>
            <a:endParaRPr lang="nb-NO" dirty="0"/>
          </a:p>
          <a:p>
            <a:pPr marL="0" indent="0">
              <a:buNone/>
            </a:pPr>
            <a:r>
              <a:rPr lang="nb-NO" dirty="0"/>
              <a:t>Siri Tallaksen</a:t>
            </a:r>
            <a:br>
              <a:rPr lang="nb-NO" dirty="0"/>
            </a:br>
            <a:r>
              <a:rPr lang="nb-NO" dirty="0"/>
              <a:t>NTW prosjektleder og B2B koordinator fritidsmarkedet</a:t>
            </a:r>
            <a:br>
              <a:rPr lang="nb-NO" dirty="0"/>
            </a:br>
            <a:r>
              <a:rPr lang="nb-NO" dirty="0"/>
              <a:t>Innovasjon Norge, Oslo</a:t>
            </a:r>
            <a:br>
              <a:rPr lang="nb-NO" dirty="0"/>
            </a:br>
            <a:r>
              <a:rPr lang="nb-NO" dirty="0">
                <a:hlinkClick r:id="rId2"/>
              </a:rPr>
              <a:t>sital@innovasjonnorge.no</a:t>
            </a:r>
            <a:r>
              <a:rPr lang="nb-NO" dirty="0"/>
              <a:t>	</a:t>
            </a:r>
          </a:p>
          <a:p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FA6EFC87-695B-4774-84F6-6A336EBF8D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Takk for meg!</a:t>
            </a:r>
          </a:p>
        </p:txBody>
      </p:sp>
    </p:spTree>
    <p:extLst>
      <p:ext uri="{BB962C8B-B14F-4D97-AF65-F5344CB8AC3E}">
        <p14:creationId xmlns:p14="http://schemas.microsoft.com/office/powerpoint/2010/main" val="2325961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edia på Internett 3" title="Norwegian Travel Workshop (NTW)">
            <a:hlinkClick r:id="" action="ppaction://media"/>
            <a:extLst>
              <a:ext uri="{FF2B5EF4-FFF2-40B4-BE49-F238E27FC236}">
                <a16:creationId xmlns:a16="http://schemas.microsoft.com/office/drawing/2014/main" id="{756416B9-D041-A89E-53B9-EE8E5EEE8874}"/>
              </a:ext>
            </a:extLst>
          </p:cNvPr>
          <p:cNvPicPr>
            <a:picLocks noGrp="1" noRot="1" noChangeAspect="1"/>
          </p:cNvPicPr>
          <p:nvPr>
            <p:ph sz="quarter" idx="15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8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06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1B048620-BC4E-4ABB-A807-F3F5224DCFE1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nb-NO" dirty="0"/>
              <a:t>Norwegian Travel Workshop (NTW) legges til rette for å være den </a:t>
            </a:r>
            <a:r>
              <a:rPr lang="nb-NO" dirty="0">
                <a:solidFill>
                  <a:srgbClr val="FF0000"/>
                </a:solidFill>
              </a:rPr>
              <a:t>viktigste salgsarenaen </a:t>
            </a:r>
            <a:r>
              <a:rPr lang="nb-NO" dirty="0"/>
              <a:t>for møter mellom norske og utenlandske reiselivsaktører innen B2B segmentet ferie &amp; fritid.</a:t>
            </a:r>
            <a:br>
              <a:rPr lang="nb-NO" dirty="0"/>
            </a:br>
            <a:endParaRPr lang="nb-NO" dirty="0"/>
          </a:p>
          <a:p>
            <a:r>
              <a:rPr lang="nb-NO" dirty="0"/>
              <a:t>Deltakelse på Norwegian Travel Workshop gir reiselivsleverandørene en unik mulighet for direkte </a:t>
            </a:r>
            <a:r>
              <a:rPr lang="nb-NO" dirty="0">
                <a:solidFill>
                  <a:srgbClr val="FF0000"/>
                </a:solidFill>
              </a:rPr>
              <a:t>forhandlinger, kontraktsinngåelse og relasjonsbygging</a:t>
            </a:r>
            <a:r>
              <a:rPr lang="nb-NO" dirty="0"/>
              <a:t>. </a:t>
            </a:r>
            <a:br>
              <a:rPr lang="nb-NO" dirty="0"/>
            </a:br>
            <a:endParaRPr lang="nb-NO" dirty="0"/>
          </a:p>
          <a:p>
            <a:r>
              <a:rPr lang="nb-NO" dirty="0"/>
              <a:t>På NTW får leverandørene som deltaker et enestående grunnlag for å kunne </a:t>
            </a:r>
            <a:r>
              <a:rPr lang="nb-NO" dirty="0">
                <a:solidFill>
                  <a:srgbClr val="FF0000"/>
                </a:solidFill>
              </a:rPr>
              <a:t>øke salg av deres norske reiselivsprodukter, opprettholde forretningskontakter og finne nye. 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844E6C38-D58B-477A-B4C7-7DAA023A4C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Introduksjon</a:t>
            </a:r>
          </a:p>
        </p:txBody>
      </p:sp>
    </p:spTree>
    <p:extLst>
      <p:ext uri="{BB962C8B-B14F-4D97-AF65-F5344CB8AC3E}">
        <p14:creationId xmlns:p14="http://schemas.microsoft.com/office/powerpoint/2010/main" val="3523451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CCC0E5A2-74E4-40A7-BC5F-1EBF8B5CDAB2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b="1" dirty="0"/>
              <a:t>Vertskapsbyen – Visit </a:t>
            </a:r>
            <a:r>
              <a:rPr lang="nb-NO" b="1" dirty="0" err="1"/>
              <a:t>Greater</a:t>
            </a:r>
            <a:r>
              <a:rPr lang="nb-NO" b="1" dirty="0"/>
              <a:t> Oslo &amp; </a:t>
            </a:r>
            <a:r>
              <a:rPr lang="nb-NO" b="1" dirty="0" err="1"/>
              <a:t>VisitOslo</a:t>
            </a:r>
            <a:br>
              <a:rPr lang="nb-NO" dirty="0"/>
            </a:br>
            <a:r>
              <a:rPr lang="nb-NO" dirty="0"/>
              <a:t>Markedsføring/profilering av byen &amp; regionen</a:t>
            </a:r>
          </a:p>
          <a:p>
            <a:endParaRPr lang="nb-NO" dirty="0"/>
          </a:p>
          <a:p>
            <a:r>
              <a:rPr lang="nb-NO" dirty="0"/>
              <a:t>Underholdning</a:t>
            </a:r>
          </a:p>
          <a:p>
            <a:r>
              <a:rPr lang="nb-NO" dirty="0"/>
              <a:t>Mat &amp; drikke</a:t>
            </a:r>
          </a:p>
          <a:p>
            <a:r>
              <a:rPr lang="nb-NO" dirty="0"/>
              <a:t>Aktiviteter</a:t>
            </a:r>
          </a:p>
          <a:p>
            <a:r>
              <a:rPr lang="nb-NO" dirty="0"/>
              <a:t>Overnatting selgerne</a:t>
            </a:r>
          </a:p>
          <a:p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7EBC0D2-B024-445B-BA40-7C84C0FA290A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b="1" dirty="0"/>
              <a:t>Innovasjon Norge: </a:t>
            </a:r>
            <a:br>
              <a:rPr lang="nb-NO" dirty="0"/>
            </a:br>
            <a:r>
              <a:rPr lang="nb-NO" dirty="0"/>
              <a:t>Teknisk gjennomførelse</a:t>
            </a:r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Påmeldinger av deltakerne</a:t>
            </a:r>
          </a:p>
          <a:p>
            <a:r>
              <a:rPr lang="nb-NO" dirty="0"/>
              <a:t>Workshopen, avtalene</a:t>
            </a:r>
          </a:p>
          <a:p>
            <a:r>
              <a:rPr lang="nb-NO" dirty="0"/>
              <a:t>Logistikken</a:t>
            </a:r>
          </a:p>
          <a:p>
            <a:r>
              <a:rPr lang="nb-NO" dirty="0"/>
              <a:t>Overnatting kjøperne</a:t>
            </a:r>
          </a:p>
          <a:p>
            <a:endParaRPr lang="nb-NO" dirty="0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36CB224E-67AC-4D45-B2D3-039ED37EB7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Arrangørene</a:t>
            </a:r>
          </a:p>
        </p:txBody>
      </p:sp>
      <p:sp>
        <p:nvSpPr>
          <p:cNvPr id="5" name="Plassholder for tekst 3">
            <a:extLst>
              <a:ext uri="{FF2B5EF4-FFF2-40B4-BE49-F238E27FC236}">
                <a16:creationId xmlns:a16="http://schemas.microsoft.com/office/drawing/2014/main" id="{5B49AC5D-D941-444A-A527-719B667816DE}"/>
              </a:ext>
            </a:extLst>
          </p:cNvPr>
          <p:cNvSpPr txBox="1">
            <a:spLocks/>
          </p:cNvSpPr>
          <p:nvPr/>
        </p:nvSpPr>
        <p:spPr>
          <a:xfrm>
            <a:off x="1375008" y="5028333"/>
            <a:ext cx="7668959" cy="265079"/>
          </a:xfrm>
          <a:prstGeom prst="rect">
            <a:avLst/>
          </a:prstGeom>
        </p:spPr>
        <p:txBody>
          <a:bodyPr vert="horz" lIns="0" tIns="0" rIns="0" bIns="0" rtlCol="0" anchor="t" anchorCtr="0">
            <a:normAutofit lnSpcReduction="10000"/>
          </a:bodyPr>
          <a:lstStyle>
            <a:lvl1pPr marL="198000" indent="-198000" algn="l" defTabSz="685800" rtl="0" eaLnBrk="1" latinLnBrk="0" hangingPunct="1">
              <a:lnSpc>
                <a:spcPct val="10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685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4000" indent="-198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2000" indent="-198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000" indent="-198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rgbClr val="FF0000"/>
                </a:solidFill>
              </a:rPr>
              <a:t>NTW FYLLER 50 ÅR I 2023!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515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239444AC-C80A-4A23-9781-31391FB80849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nb-NO" dirty="0"/>
              <a:t>Første NTW: 1973</a:t>
            </a:r>
          </a:p>
          <a:p>
            <a:endParaRPr lang="en-US" dirty="0"/>
          </a:p>
          <a:p>
            <a:r>
              <a:rPr lang="en-US" dirty="0" err="1"/>
              <a:t>Vertskapsbyer</a:t>
            </a:r>
            <a:r>
              <a:rPr lang="en-US" dirty="0"/>
              <a:t>: </a:t>
            </a:r>
            <a:r>
              <a:rPr lang="en-US" i="1" dirty="0"/>
              <a:t>Oslo, Kristiansand, Loen, Trondheim, Tromsø, Bergen, Stavanger, </a:t>
            </a:r>
            <a:r>
              <a:rPr lang="en-US" i="1" dirty="0" err="1"/>
              <a:t>Bodø</a:t>
            </a:r>
            <a:r>
              <a:rPr lang="en-US" i="1" dirty="0"/>
              <a:t>, </a:t>
            </a:r>
            <a:r>
              <a:rPr lang="en-US" i="1" dirty="0" err="1"/>
              <a:t>Røros</a:t>
            </a:r>
            <a:r>
              <a:rPr lang="en-US" i="1" dirty="0"/>
              <a:t>, Geilo, Ålesund, Lillehammer, Lofoten, </a:t>
            </a:r>
            <a:r>
              <a:rPr lang="en-US" i="1" dirty="0" err="1"/>
              <a:t>Molde</a:t>
            </a:r>
            <a:r>
              <a:rPr lang="en-US" i="1" dirty="0"/>
              <a:t>, </a:t>
            </a:r>
            <a:r>
              <a:rPr lang="en-US" i="1" dirty="0" err="1"/>
              <a:t>Haugesund</a:t>
            </a:r>
            <a:r>
              <a:rPr lang="en-US" i="1" dirty="0"/>
              <a:t>, </a:t>
            </a:r>
            <a:r>
              <a:rPr lang="en-US" i="1" dirty="0" err="1"/>
              <a:t>Fredrikstad</a:t>
            </a:r>
            <a:r>
              <a:rPr lang="en-US" i="1" dirty="0"/>
              <a:t>/</a:t>
            </a:r>
            <a:r>
              <a:rPr lang="en-US" i="1" dirty="0" err="1"/>
              <a:t>Sarpsborg</a:t>
            </a:r>
            <a:r>
              <a:rPr lang="en-US" i="1" dirty="0"/>
              <a:t>, Alta, </a:t>
            </a:r>
            <a:r>
              <a:rPr lang="en-US" i="1" dirty="0" err="1"/>
              <a:t>Hamar</a:t>
            </a:r>
            <a:r>
              <a:rPr lang="en-US" i="1" dirty="0"/>
              <a:t>, Bergen, Stavanger, Ålesund, NTW digital</a:t>
            </a:r>
          </a:p>
          <a:p>
            <a:r>
              <a:rPr lang="nb-NO" dirty="0"/>
              <a:t>Annet: Jahre Line (1981) og Fred. Olsen Lines (1988).</a:t>
            </a:r>
            <a:r>
              <a:rPr lang="en-US" dirty="0"/>
              <a:t>​</a:t>
            </a:r>
          </a:p>
          <a:p>
            <a:endParaRPr lang="en-US" dirty="0"/>
          </a:p>
          <a:p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B0D3AA0E-DEFC-45DF-A1B2-5E3621BA73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NTW - historikk</a:t>
            </a:r>
          </a:p>
        </p:txBody>
      </p:sp>
    </p:spTree>
    <p:extLst>
      <p:ext uri="{BB962C8B-B14F-4D97-AF65-F5344CB8AC3E}">
        <p14:creationId xmlns:p14="http://schemas.microsoft.com/office/powerpoint/2010/main" val="1025983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1FA2D4E7-903C-41A3-AF4D-6C28F912FCC8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nb-NO" dirty="0"/>
              <a:t>2-4 år i forveien</a:t>
            </a:r>
            <a:endParaRPr lang="en-GB" dirty="0"/>
          </a:p>
          <a:p>
            <a:r>
              <a:rPr lang="nb-NO" dirty="0"/>
              <a:t>O</a:t>
            </a:r>
            <a:r>
              <a:rPr lang="en-GB" dirty="0" err="1"/>
              <a:t>mfattende</a:t>
            </a:r>
            <a:r>
              <a:rPr lang="en-GB" dirty="0"/>
              <a:t> </a:t>
            </a:r>
            <a:r>
              <a:rPr lang="en-GB" dirty="0" err="1"/>
              <a:t>prosess</a:t>
            </a:r>
            <a:r>
              <a:rPr lang="en-GB" dirty="0"/>
              <a:t> m/</a:t>
            </a:r>
            <a:r>
              <a:rPr lang="en-GB" dirty="0" err="1"/>
              <a:t>skriftlig</a:t>
            </a:r>
            <a:r>
              <a:rPr lang="en-GB" dirty="0"/>
              <a:t> </a:t>
            </a:r>
            <a:r>
              <a:rPr lang="en-GB" dirty="0" err="1"/>
              <a:t>søknad</a:t>
            </a:r>
            <a:r>
              <a:rPr lang="en-GB" dirty="0"/>
              <a:t> &amp; </a:t>
            </a:r>
            <a:r>
              <a:rPr lang="en-GB" dirty="0" err="1"/>
              <a:t>befaring</a:t>
            </a:r>
            <a:endParaRPr lang="en-GB" dirty="0"/>
          </a:p>
          <a:p>
            <a:r>
              <a:rPr lang="nb-NO" dirty="0"/>
              <a:t>V</a:t>
            </a:r>
            <a:r>
              <a:rPr lang="en-GB" dirty="0" err="1"/>
              <a:t>ertskapy</a:t>
            </a:r>
            <a:r>
              <a:rPr lang="en-GB" dirty="0"/>
              <a:t> </a:t>
            </a:r>
            <a:r>
              <a:rPr lang="en-GB" dirty="0" err="1"/>
              <a:t>blir</a:t>
            </a:r>
            <a:r>
              <a:rPr lang="en-GB" dirty="0"/>
              <a:t> </a:t>
            </a:r>
            <a:r>
              <a:rPr lang="en-GB" dirty="0" err="1"/>
              <a:t>vurdert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: 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0F1D5D84-59B2-48B4-9F44-838C6B3737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Søknadsprosessen</a:t>
            </a:r>
          </a:p>
        </p:txBody>
      </p:sp>
      <p:sp>
        <p:nvSpPr>
          <p:cNvPr id="4" name="Oval 4">
            <a:extLst>
              <a:ext uri="{FF2B5EF4-FFF2-40B4-BE49-F238E27FC236}">
                <a16:creationId xmlns:a16="http://schemas.microsoft.com/office/drawing/2014/main" id="{3D587C29-E463-457D-9A6C-2500C543CA11}"/>
              </a:ext>
            </a:extLst>
          </p:cNvPr>
          <p:cNvSpPr/>
          <p:nvPr/>
        </p:nvSpPr>
        <p:spPr>
          <a:xfrm>
            <a:off x="919048" y="3160295"/>
            <a:ext cx="2022005" cy="171784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Tekniske krav</a:t>
            </a:r>
            <a:endParaRPr lang="en-GB" dirty="0"/>
          </a:p>
        </p:txBody>
      </p:sp>
      <p:sp>
        <p:nvSpPr>
          <p:cNvPr id="5" name="Oval 5">
            <a:extLst>
              <a:ext uri="{FF2B5EF4-FFF2-40B4-BE49-F238E27FC236}">
                <a16:creationId xmlns:a16="http://schemas.microsoft.com/office/drawing/2014/main" id="{E03B8DA1-563F-4436-AB1E-33EDBBF11835}"/>
              </a:ext>
            </a:extLst>
          </p:cNvPr>
          <p:cNvSpPr/>
          <p:nvPr/>
        </p:nvSpPr>
        <p:spPr>
          <a:xfrm>
            <a:off x="4033434" y="3160295"/>
            <a:ext cx="1948489" cy="172779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Finansiering </a:t>
            </a:r>
          </a:p>
        </p:txBody>
      </p:sp>
      <p:sp>
        <p:nvSpPr>
          <p:cNvPr id="6" name="Oval 6">
            <a:extLst>
              <a:ext uri="{FF2B5EF4-FFF2-40B4-BE49-F238E27FC236}">
                <a16:creationId xmlns:a16="http://schemas.microsoft.com/office/drawing/2014/main" id="{FD761CBC-FFCA-4F86-80E5-B827AEAAAFFC}"/>
              </a:ext>
            </a:extLst>
          </p:cNvPr>
          <p:cNvSpPr/>
          <p:nvPr/>
        </p:nvSpPr>
        <p:spPr>
          <a:xfrm>
            <a:off x="7345237" y="3048000"/>
            <a:ext cx="2022005" cy="190693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Lokal engasjement </a:t>
            </a:r>
          </a:p>
        </p:txBody>
      </p:sp>
    </p:spTree>
    <p:extLst>
      <p:ext uri="{BB962C8B-B14F-4D97-AF65-F5344CB8AC3E}">
        <p14:creationId xmlns:p14="http://schemas.microsoft.com/office/powerpoint/2010/main" val="1224802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tel 1">
            <a:extLst>
              <a:ext uri="{FF2B5EF4-FFF2-40B4-BE49-F238E27FC236}">
                <a16:creationId xmlns:a16="http://schemas.microsoft.com/office/drawing/2014/main" id="{CB6D50A4-9EF0-4C6C-99E7-685EEA1CD1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5E3E0EE-2B2E-4D13-9EBE-47A43376B9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Deltakerne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00FD3E5-8AFF-4771-9F0C-99881A0DEA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1692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FF7B77F0-3C6B-489E-A303-B88FBE6A588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177090" y="1514473"/>
            <a:ext cx="4595050" cy="4481777"/>
          </a:xfrm>
        </p:spPr>
        <p:txBody>
          <a:bodyPr vert="horz" lIns="0" tIns="0" rIns="0" bIns="0" rtlCol="0">
            <a:normAutofit/>
          </a:bodyPr>
          <a:lstStyle/>
          <a:p>
            <a:pPr marL="0" indent="0"/>
            <a:r>
              <a:rPr lang="nb-NO" b="1" dirty="0"/>
              <a:t>Kjøperne</a:t>
            </a:r>
          </a:p>
          <a:p>
            <a:pPr marL="0" indent="0"/>
            <a:r>
              <a:rPr lang="nb-NO" dirty="0"/>
              <a:t>Bedrifter som kjøper norske reiselivsprodukter</a:t>
            </a:r>
          </a:p>
          <a:p>
            <a:r>
              <a:rPr lang="nb-NO" dirty="0"/>
              <a:t>Turoperatører</a:t>
            </a:r>
          </a:p>
          <a:p>
            <a:r>
              <a:rPr lang="nb-NO" dirty="0" err="1"/>
              <a:t>Incoming</a:t>
            </a:r>
            <a:r>
              <a:rPr lang="nb-NO" dirty="0"/>
              <a:t> turoperatører</a:t>
            </a:r>
          </a:p>
          <a:p>
            <a:r>
              <a:rPr lang="nb-NO" dirty="0"/>
              <a:t>Grossister</a:t>
            </a:r>
          </a:p>
          <a:p>
            <a:pPr marL="0" indent="0">
              <a:buNone/>
            </a:pPr>
            <a:br>
              <a:rPr lang="nb-NO" dirty="0"/>
            </a:br>
            <a:r>
              <a:rPr lang="nb-NO" dirty="0"/>
              <a:t>Inviterte av våre utekontorer</a:t>
            </a:r>
          </a:p>
          <a:p>
            <a:pPr marL="0" indent="0"/>
            <a:r>
              <a:rPr lang="nb-NO" dirty="0"/>
              <a:t>Øvrige markeder via våre B2B nettsider på visitnorway.com/travel-trade</a:t>
            </a:r>
          </a:p>
          <a:p>
            <a:pPr marL="0" indent="0"/>
            <a:endParaRPr lang="nb-NO" b="1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739D6BBD-3167-4194-BD38-ACE029CA80F6}"/>
              </a:ext>
            </a:extLst>
          </p:cNvPr>
          <p:cNvSpPr txBox="1"/>
          <p:nvPr/>
        </p:nvSpPr>
        <p:spPr>
          <a:xfrm>
            <a:off x="7177090" y="647701"/>
            <a:ext cx="4595050" cy="457768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kern="1200">
                <a:latin typeface="+mn-lt"/>
                <a:ea typeface="+mn-ea"/>
                <a:cs typeface="+mn-cs"/>
              </a:rPr>
              <a:t>Påmeldt i 2022: 267 selgere og ca. 270 kjøpere</a:t>
            </a:r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A359C3B0-0D5B-4B54-AF2A-B8970451B1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4820" y="647701"/>
            <a:ext cx="5545930" cy="457768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kern="1200">
                <a:latin typeface="+mj-lt"/>
                <a:ea typeface="+mj-ea"/>
                <a:cs typeface="+mj-cs"/>
              </a:rPr>
              <a:t>Deltakerne – hvem er de?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230EDFC-27C7-4328-94E8-9A06DC7564C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4820" y="1514475"/>
            <a:ext cx="5545930" cy="4481775"/>
          </a:xfrm>
        </p:spPr>
        <p:txBody>
          <a:bodyPr vert="horz" lIns="0" tIns="0" rIns="0" bIns="0" rtlCol="0">
            <a:normAutofit/>
          </a:bodyPr>
          <a:lstStyle/>
          <a:p>
            <a:pPr marL="0" indent="0"/>
            <a:r>
              <a:rPr lang="en-US" sz="1900" b="1"/>
              <a:t>Selgerne:</a:t>
            </a:r>
          </a:p>
          <a:p>
            <a:pPr marL="0" indent="0"/>
            <a:r>
              <a:rPr lang="en-US" sz="1900"/>
              <a:t>Bedrifter som selger /markedsfører norske reiselivsprodukter</a:t>
            </a:r>
          </a:p>
          <a:p>
            <a:pPr marL="0" indent="0"/>
            <a:endParaRPr lang="en-US" sz="1900"/>
          </a:p>
          <a:p>
            <a:pPr marL="0" indent="0"/>
            <a:r>
              <a:rPr lang="en-US" sz="1900" b="1"/>
              <a:t>Fra hele landet </a:t>
            </a:r>
          </a:p>
          <a:p>
            <a:r>
              <a:rPr lang="en-US" sz="1900"/>
              <a:t>Overnattingssteder</a:t>
            </a:r>
          </a:p>
          <a:p>
            <a:r>
              <a:rPr lang="en-US" sz="1900"/>
              <a:t>Aktivitetsleverandører</a:t>
            </a:r>
          </a:p>
          <a:p>
            <a:r>
              <a:rPr lang="en-US" sz="1900"/>
              <a:t>Destinasjonsselskaper</a:t>
            </a:r>
          </a:p>
          <a:p>
            <a:r>
              <a:rPr lang="en-US" sz="1900"/>
              <a:t>Transportleverandører</a:t>
            </a:r>
          </a:p>
          <a:p>
            <a:r>
              <a:rPr lang="en-US" sz="1900"/>
              <a:t>Attraksjoner / museer</a:t>
            </a:r>
          </a:p>
          <a:p>
            <a:r>
              <a:rPr lang="en-US" sz="1900"/>
              <a:t>Incoming turoperatører</a:t>
            </a:r>
          </a:p>
          <a:p>
            <a:r>
              <a:rPr lang="en-US" sz="1900"/>
              <a:t>Regionale turoperatører</a:t>
            </a:r>
          </a:p>
        </p:txBody>
      </p:sp>
    </p:spTree>
    <p:extLst>
      <p:ext uri="{BB962C8B-B14F-4D97-AF65-F5344CB8AC3E}">
        <p14:creationId xmlns:p14="http://schemas.microsoft.com/office/powerpoint/2010/main" val="3277158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val 33">
            <a:extLst>
              <a:ext uri="{FF2B5EF4-FFF2-40B4-BE49-F238E27FC236}">
                <a16:creationId xmlns:a16="http://schemas.microsoft.com/office/drawing/2014/main" id="{EC3A41F1-10B1-4AF7-9514-21D344FEE35B}"/>
              </a:ext>
            </a:extLst>
          </p:cNvPr>
          <p:cNvSpPr/>
          <p:nvPr/>
        </p:nvSpPr>
        <p:spPr>
          <a:xfrm>
            <a:off x="2044020" y="2351884"/>
            <a:ext cx="4572000" cy="1191340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B82A21-BD31-4DB7-A39B-B7E3A52B6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Kjøperne – hvem er de? 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08972A-F06E-488A-AE1D-78125D614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C1A938-6358-4741-8601-1795C85A440C}"/>
              </a:ext>
            </a:extLst>
          </p:cNvPr>
          <p:cNvSpPr txBox="1"/>
          <p:nvPr/>
        </p:nvSpPr>
        <p:spPr>
          <a:xfrm>
            <a:off x="3243363" y="1914297"/>
            <a:ext cx="2293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Leverandør</a:t>
            </a:r>
            <a:endParaRPr lang="en-GB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D7ACEF-3150-4CCD-871F-137B3496FD89}"/>
              </a:ext>
            </a:extLst>
          </p:cNvPr>
          <p:cNvSpPr txBox="1"/>
          <p:nvPr/>
        </p:nvSpPr>
        <p:spPr>
          <a:xfrm>
            <a:off x="4147555" y="2708917"/>
            <a:ext cx="2202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>
                <a:solidFill>
                  <a:srgbClr val="FF0000"/>
                </a:solidFill>
              </a:rPr>
              <a:t>Incoming</a:t>
            </a:r>
            <a:r>
              <a:rPr lang="nb-NO" dirty="0">
                <a:solidFill>
                  <a:srgbClr val="FF0000"/>
                </a:solidFill>
              </a:rPr>
              <a:t> operatør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3ED51B-22D0-45FD-924E-674BCD214B64}"/>
              </a:ext>
            </a:extLst>
          </p:cNvPr>
          <p:cNvSpPr txBox="1"/>
          <p:nvPr/>
        </p:nvSpPr>
        <p:spPr>
          <a:xfrm>
            <a:off x="2863282" y="3061001"/>
            <a:ext cx="170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</a:rPr>
              <a:t>Turoperatør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F9BF0B-7F1A-467B-B393-CA18923DAE62}"/>
              </a:ext>
            </a:extLst>
          </p:cNvPr>
          <p:cNvSpPr txBox="1"/>
          <p:nvPr/>
        </p:nvSpPr>
        <p:spPr>
          <a:xfrm>
            <a:off x="3331986" y="5088724"/>
            <a:ext cx="1771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Slutt kunden</a:t>
            </a:r>
            <a:endParaRPr lang="en-GB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D6D863-1DD5-4A7F-A49C-D5D80B3B789C}"/>
              </a:ext>
            </a:extLst>
          </p:cNvPr>
          <p:cNvSpPr txBox="1"/>
          <p:nvPr/>
        </p:nvSpPr>
        <p:spPr>
          <a:xfrm>
            <a:off x="4029726" y="4035665"/>
            <a:ext cx="1341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Reisebyråer</a:t>
            </a:r>
            <a:endParaRPr lang="en-GB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136FB6D-E6AB-431C-B57F-67294A27E57B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4390173" y="2283630"/>
            <a:ext cx="269700" cy="457021"/>
          </a:xfrm>
          <a:prstGeom prst="straightConnector1">
            <a:avLst/>
          </a:prstGeom>
          <a:ln w="22225">
            <a:solidFill>
              <a:schemeClr val="accent6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024A560-5388-4662-B322-F3A522CBABC1}"/>
              </a:ext>
            </a:extLst>
          </p:cNvPr>
          <p:cNvCxnSpPr>
            <a:cxnSpLocks/>
          </p:cNvCxnSpPr>
          <p:nvPr/>
        </p:nvCxnSpPr>
        <p:spPr>
          <a:xfrm flipH="1">
            <a:off x="3331986" y="2264452"/>
            <a:ext cx="358634" cy="818891"/>
          </a:xfrm>
          <a:prstGeom prst="straightConnector1">
            <a:avLst/>
          </a:prstGeom>
          <a:ln w="22225">
            <a:solidFill>
              <a:schemeClr val="accent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A838647-4E4B-4554-8403-7107B862C982}"/>
              </a:ext>
            </a:extLst>
          </p:cNvPr>
          <p:cNvCxnSpPr>
            <a:cxnSpLocks/>
          </p:cNvCxnSpPr>
          <p:nvPr/>
        </p:nvCxnSpPr>
        <p:spPr>
          <a:xfrm flipH="1">
            <a:off x="4865870" y="3106974"/>
            <a:ext cx="448837" cy="942818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62DEE7A-262E-4C1B-8072-F270BA7430C4}"/>
              </a:ext>
            </a:extLst>
          </p:cNvPr>
          <p:cNvCxnSpPr>
            <a:cxnSpLocks/>
          </p:cNvCxnSpPr>
          <p:nvPr/>
        </p:nvCxnSpPr>
        <p:spPr>
          <a:xfrm flipH="1">
            <a:off x="4121569" y="3061001"/>
            <a:ext cx="538305" cy="163294"/>
          </a:xfrm>
          <a:prstGeom prst="straightConnector1">
            <a:avLst/>
          </a:prstGeom>
          <a:ln w="22225">
            <a:solidFill>
              <a:schemeClr val="accent6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BCAFE12-1BDE-411A-88B8-DDD542671341}"/>
              </a:ext>
            </a:extLst>
          </p:cNvPr>
          <p:cNvCxnSpPr>
            <a:cxnSpLocks/>
          </p:cNvCxnSpPr>
          <p:nvPr/>
        </p:nvCxnSpPr>
        <p:spPr>
          <a:xfrm>
            <a:off x="3716722" y="3348062"/>
            <a:ext cx="404846" cy="727565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323ABDE-DD93-4760-98AE-4DC6DC07BE08}"/>
              </a:ext>
            </a:extLst>
          </p:cNvPr>
          <p:cNvCxnSpPr>
            <a:cxnSpLocks/>
          </p:cNvCxnSpPr>
          <p:nvPr/>
        </p:nvCxnSpPr>
        <p:spPr>
          <a:xfrm>
            <a:off x="3279962" y="3429000"/>
            <a:ext cx="336334" cy="1648210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AA9E002-2143-49EE-96F4-E8DBAD6EFD0E}"/>
              </a:ext>
            </a:extLst>
          </p:cNvPr>
          <p:cNvCxnSpPr>
            <a:cxnSpLocks/>
          </p:cNvCxnSpPr>
          <p:nvPr/>
        </p:nvCxnSpPr>
        <p:spPr>
          <a:xfrm flipH="1">
            <a:off x="4224964" y="4404997"/>
            <a:ext cx="206362" cy="703474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84496B4-42B1-42BD-B8E1-1CF2EC947D2D}"/>
              </a:ext>
            </a:extLst>
          </p:cNvPr>
          <p:cNvCxnSpPr>
            <a:cxnSpLocks/>
          </p:cNvCxnSpPr>
          <p:nvPr/>
        </p:nvCxnSpPr>
        <p:spPr>
          <a:xfrm flipH="1">
            <a:off x="4700202" y="3142649"/>
            <a:ext cx="1105902" cy="2060531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Content Placeholder 4">
            <a:extLst>
              <a:ext uri="{FF2B5EF4-FFF2-40B4-BE49-F238E27FC236}">
                <a16:creationId xmlns:a16="http://schemas.microsoft.com/office/drawing/2014/main" id="{A9225F51-9240-427E-B3CF-962B1B2CCE4F}"/>
              </a:ext>
            </a:extLst>
          </p:cNvPr>
          <p:cNvSpPr txBox="1">
            <a:spLocks/>
          </p:cNvSpPr>
          <p:nvPr/>
        </p:nvSpPr>
        <p:spPr>
          <a:xfrm>
            <a:off x="7801828" y="1801454"/>
            <a:ext cx="3012004" cy="3148514"/>
          </a:xfrm>
          <a:prstGeom prst="rect">
            <a:avLst/>
          </a:prstGeom>
        </p:spPr>
        <p:txBody>
          <a:bodyPr/>
          <a:lstStyle>
            <a:lvl1pPr marL="198000" indent="-198000" algn="l" defTabSz="685800" rtl="0" eaLnBrk="1" latinLnBrk="0" hangingPunct="1">
              <a:lnSpc>
                <a:spcPct val="10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685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4000" indent="-198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2000" indent="-198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000" indent="-198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b="1" dirty="0"/>
              <a:t>Kjøperne: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dirty="0"/>
              <a:t>Bedrifter som kjøper norske reiselivsprodukter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b="1" dirty="0"/>
              <a:t>Fra Europa, USA/Canada, Asia, India &amp; Sør Amerika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dirty="0"/>
              <a:t>Turoperatører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dirty="0" err="1"/>
              <a:t>Incoming</a:t>
            </a:r>
            <a:r>
              <a:rPr lang="nb-NO" dirty="0"/>
              <a:t> turoperatører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dirty="0"/>
              <a:t>Grossister</a:t>
            </a:r>
          </a:p>
          <a:p>
            <a:pPr>
              <a:buFont typeface="Wingdings" panose="05000000000000000000" pitchFamily="2" charset="2"/>
              <a:buChar char="ü"/>
            </a:pPr>
            <a:endParaRPr lang="nb-NO" dirty="0"/>
          </a:p>
          <a:p>
            <a:pPr marL="0" indent="0">
              <a:buNone/>
            </a:pPr>
            <a:r>
              <a:rPr lang="nb-NO" b="1" dirty="0"/>
              <a:t>Inviterte fra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dirty="0"/>
              <a:t>Våre utekontorer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dirty="0"/>
              <a:t>Andre markeder via våre B2B nettsider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7602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Innovasjon Norge_1">
      <a:dk1>
        <a:srgbClr val="000000"/>
      </a:dk1>
      <a:lt1>
        <a:srgbClr val="FFFFFF"/>
      </a:lt1>
      <a:dk2>
        <a:srgbClr val="7E7F7E"/>
      </a:dk2>
      <a:lt2>
        <a:srgbClr val="FEFFFF"/>
      </a:lt2>
      <a:accent1>
        <a:srgbClr val="FF0101"/>
      </a:accent1>
      <a:accent2>
        <a:srgbClr val="3BFB8D"/>
      </a:accent2>
      <a:accent3>
        <a:srgbClr val="57D6FC"/>
      </a:accent3>
      <a:accent4>
        <a:srgbClr val="000000"/>
      </a:accent4>
      <a:accent5>
        <a:srgbClr val="FFF672"/>
      </a:accent5>
      <a:accent6>
        <a:srgbClr val="C7C8CA"/>
      </a:accent6>
      <a:hlink>
        <a:srgbClr val="000000"/>
      </a:hlink>
      <a:folHlink>
        <a:srgbClr val="3BFD8D"/>
      </a:folHlink>
    </a:clrScheme>
    <a:fontScheme name="Custom 10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5" id="{92738CD5-779E-C446-9FCE-E6B5217CAF48}" vid="{B7233C0D-FE2C-3645-B560-5E7EC579EB7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DEE4FAE2E9D943B6C5068703CA4DE1" ma:contentTypeVersion="22" ma:contentTypeDescription="Create a new document." ma:contentTypeScope="" ma:versionID="479492b3465335538c112eb941498a64">
  <xsd:schema xmlns:xsd="http://www.w3.org/2001/XMLSchema" xmlns:xs="http://www.w3.org/2001/XMLSchema" xmlns:p="http://schemas.microsoft.com/office/2006/metadata/properties" xmlns:ns1="http://schemas.microsoft.com/sharepoint/v3" xmlns:ns2="b8b3fbff-40e8-4c1a-8c55-b31154b61433" xmlns:ns3="7a8ba884-cb78-402c-9815-2867be46437c" xmlns:ns4="62e8883c-5188-4302-a00a-120ef88c78b8" targetNamespace="http://schemas.microsoft.com/office/2006/metadata/properties" ma:root="true" ma:fieldsID="ebcbf92fc4f2689ce8a169d70077e3c2" ns1:_="" ns2:_="" ns3:_="" ns4:_="">
    <xsd:import namespace="http://schemas.microsoft.com/sharepoint/v3"/>
    <xsd:import namespace="b8b3fbff-40e8-4c1a-8c55-b31154b61433"/>
    <xsd:import namespace="7a8ba884-cb78-402c-9815-2867be46437c"/>
    <xsd:import namespace="62e8883c-5188-4302-a00a-120ef88c78b8"/>
    <xsd:element name="properties">
      <xsd:complexType>
        <xsd:sequence>
          <xsd:element name="documentManagement">
            <xsd:complexType>
              <xsd:all>
                <xsd:element ref="ns2:Owner" minOccurs="0"/>
                <xsd:element ref="ns2:Target_x0020_audience" minOccurs="0"/>
                <xsd:element ref="ns2:Archived" minOccurs="0"/>
                <xsd:element ref="ns2:Document_x0020_type" minOccurs="0"/>
                <xsd:element ref="ns2:Document_x0020_status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4:IN_Archiving_DocType" minOccurs="0"/>
                <xsd:element ref="ns2:MediaServiceAutoTags" minOccurs="0"/>
                <xsd:element ref="ns2:MediaServiceLocation" minOccurs="0"/>
                <xsd:element ref="ns2:MediaServiceOCR" minOccurs="0"/>
                <xsd:element ref="ns4:IN_Archiving_ArchiveId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7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8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b3fbff-40e8-4c1a-8c55-b31154b61433" elementFormDefault="qualified">
    <xsd:import namespace="http://schemas.microsoft.com/office/2006/documentManagement/types"/>
    <xsd:import namespace="http://schemas.microsoft.com/office/infopath/2007/PartnerControls"/>
    <xsd:element name="Owner" ma:index="8" nillable="true" ma:displayName="Owner" ma:SearchPeopleOnly="false" ma:SharePointGroup="0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arget_x0020_audience" ma:index="9" nillable="true" ma:displayName="Target audience" ma:description="Who is the target audience for this file?" ma:format="Dropdown" ma:internalName="Target_x0020_audience">
      <xsd:simpleType>
        <xsd:restriction base="dms:Choice">
          <xsd:enumeration value="Internal use"/>
          <xsd:enumeration value="External use"/>
        </xsd:restriction>
      </xsd:simpleType>
    </xsd:element>
    <xsd:element name="Archived" ma:index="10" nillable="true" ma:displayName="Archived" ma:default="0" ma:description="Please tag with &quot;Yes&quot; once the document has been archived." ma:internalName="Archived">
      <xsd:simpleType>
        <xsd:restriction base="dms:Boolean"/>
      </xsd:simpleType>
    </xsd:element>
    <xsd:element name="Document_x0020_type" ma:index="11" nillable="true" ma:displayName="Document type" ma:format="Dropdown" ma:internalName="Document_x0020_type">
      <xsd:simpleType>
        <xsd:restriction base="dms:Choice">
          <xsd:enumeration value="Intranet articles"/>
          <xsd:enumeration value="Presentations"/>
          <xsd:enumeration value="Press releases"/>
          <xsd:enumeration value="Speeches"/>
          <xsd:enumeration value="Web articles"/>
        </xsd:restriction>
      </xsd:simpleType>
    </xsd:element>
    <xsd:element name="Document_x0020_status" ma:index="12" nillable="true" ma:displayName="Document status" ma:default="Draft" ma:format="Dropdown" ma:indexed="true" ma:internalName="Document_x0020_status">
      <xsd:simpleType>
        <xsd:restriction base="dms:Choice">
          <xsd:enumeration value="Draft"/>
          <xsd:enumeration value="Completed"/>
          <xsd:enumeration value="Published"/>
        </xsd:restriction>
      </xsd:simpleType>
    </xsd:element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7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9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20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8ba884-cb78-402c-9815-2867be46437c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e8883c-5188-4302-a00a-120ef88c78b8" elementFormDefault="qualified">
    <xsd:import namespace="http://schemas.microsoft.com/office/2006/documentManagement/types"/>
    <xsd:import namespace="http://schemas.microsoft.com/office/infopath/2007/PartnerControls"/>
    <xsd:element name="IN_Archiving_DocType" ma:index="18" nillable="true" ma:displayName="Document Type" ma:default="Fundamental Document" ma:format="Dropdown" ma:internalName="IN_Archiving_DocType">
      <xsd:simpleType>
        <xsd:restriction base="dms:Choice">
          <xsd:enumeration value="Report"/>
          <xsd:enumeration value="Article"/>
          <xsd:enumeration value="Presentation"/>
          <xsd:enumeration value="Speech"/>
          <xsd:enumeration value="Fundamental Document"/>
          <xsd:enumeration value="Minutes of Meeting"/>
          <xsd:enumeration value="Other"/>
        </xsd:restriction>
      </xsd:simpleType>
    </xsd:element>
    <xsd:element name="IN_Archiving_ArchiveId" ma:index="22" nillable="true" ma:displayName="Archive Number" ma:description="Case number from ePhorte" ma:internalName="Archive_x0020_Numbe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_Archiving_ArchiveId xmlns="62e8883c-5188-4302-a00a-120ef88c78b8" xsi:nil="true"/>
    <SharedWithUsers xmlns="7a8ba884-cb78-402c-9815-2867be46437c">
      <UserInfo>
        <DisplayName>Ann-Mari Skinne</DisplayName>
        <AccountId>539</AccountId>
        <AccountType/>
      </UserInfo>
      <UserInfo>
        <DisplayName>Hans Martin Vikdal</DisplayName>
        <AccountId>227</AccountId>
        <AccountType/>
      </UserInfo>
      <UserInfo>
        <DisplayName>Eva Camerer</DisplayName>
        <AccountId>236</AccountId>
        <AccountType/>
      </UserInfo>
      <UserInfo>
        <DisplayName>Kristin Welle-Strand</DisplayName>
        <AccountId>353</AccountId>
        <AccountType/>
      </UserInfo>
    </SharedWithUsers>
    <Target_x0020_audience xmlns="b8b3fbff-40e8-4c1a-8c55-b31154b61433" xsi:nil="true"/>
    <_ip_UnifiedCompliancePolicyUIAction xmlns="http://schemas.microsoft.com/sharepoint/v3" xsi:nil="true"/>
    <Document_x0020_status xmlns="b8b3fbff-40e8-4c1a-8c55-b31154b61433">Draft</Document_x0020_status>
    <Document_x0020_type xmlns="b8b3fbff-40e8-4c1a-8c55-b31154b61433" xsi:nil="true"/>
    <IN_Archiving_DocType xmlns="62e8883c-5188-4302-a00a-120ef88c78b8">Fundamental Document</IN_Archiving_DocType>
    <_ip_UnifiedCompliancePolicyProperties xmlns="http://schemas.microsoft.com/sharepoint/v3" xsi:nil="true"/>
    <Archived xmlns="b8b3fbff-40e8-4c1a-8c55-b31154b61433">false</Archived>
    <Owner xmlns="b8b3fbff-40e8-4c1a-8c55-b31154b61433">
      <UserInfo>
        <DisplayName/>
        <AccountId xsi:nil="true"/>
        <AccountType/>
      </UserInfo>
    </Owner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50935CC-A3E9-41E1-81A7-16D7C570D9A5}">
  <ds:schemaRefs>
    <ds:schemaRef ds:uri="62e8883c-5188-4302-a00a-120ef88c78b8"/>
    <ds:schemaRef ds:uri="7a8ba884-cb78-402c-9815-2867be46437c"/>
    <ds:schemaRef ds:uri="b8b3fbff-40e8-4c1a-8c55-b31154b6143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6C4F401-A2C4-49C7-B50A-635DD26F577E}">
  <ds:schemaRefs>
    <ds:schemaRef ds:uri="62e8883c-5188-4302-a00a-120ef88c78b8"/>
    <ds:schemaRef ds:uri="7a8ba884-cb78-402c-9815-2867be46437c"/>
    <ds:schemaRef ds:uri="b8b3fbff-40e8-4c1a-8c55-b31154b6143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2069ECF-2F7E-4A67-B519-9A8F2441C91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Innovasjon Norge ppt.mal 2021 NO</Template>
  <TotalTime>0</TotalTime>
  <Words>857</Words>
  <Application>Microsoft Office PowerPoint</Application>
  <PresentationFormat>Widescreen</PresentationFormat>
  <Paragraphs>198</Paragraphs>
  <Slides>19</Slides>
  <Notes>0</Notes>
  <HiddenSlides>0</HiddenSlides>
  <MMClips>1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Office Theme</vt:lpstr>
      <vt:lpstr>Norwegian Travel Workshop (NTW)</vt:lpstr>
      <vt:lpstr>PowerPoint-presentasjon</vt:lpstr>
      <vt:lpstr>Introduksjon</vt:lpstr>
      <vt:lpstr>Arrangørene</vt:lpstr>
      <vt:lpstr>NTW - historikk</vt:lpstr>
      <vt:lpstr>Søknadsprosessen</vt:lpstr>
      <vt:lpstr>Deltakerne</vt:lpstr>
      <vt:lpstr>Deltakerne – hvem er de?</vt:lpstr>
      <vt:lpstr>Kjøperne – hvem er de? </vt:lpstr>
      <vt:lpstr>Hvorfor er deltakerne med? </vt:lpstr>
      <vt:lpstr>PowerPoint-presentasjon</vt:lpstr>
      <vt:lpstr>Arrangementet – hvordan funker det?</vt:lpstr>
      <vt:lpstr>Sosiale aktivitetene/arenaer</vt:lpstr>
      <vt:lpstr>Husk! </vt:lpstr>
      <vt:lpstr>Arbeidet før workshopen</vt:lpstr>
      <vt:lpstr>PowerPoint-presentasjon</vt:lpstr>
      <vt:lpstr>Under Workshopen</vt:lpstr>
      <vt:lpstr>Etter workshopen</vt:lpstr>
      <vt:lpstr>Takk for meg!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Harpa Halldorsdottir Tveteraas</dc:creator>
  <cp:lastModifiedBy>Siri Tallaksen</cp:lastModifiedBy>
  <cp:revision>4</cp:revision>
  <dcterms:created xsi:type="dcterms:W3CDTF">2021-05-05T08:15:19Z</dcterms:created>
  <dcterms:modified xsi:type="dcterms:W3CDTF">2023-01-24T10:33:30Z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0x01010043DEE4FAE2E9D943B6C5068703CA4DE1</vt:lpwstr>
  </property>
  <property fmtid="{D5CDD505-2E9C-101B-9397-08002B2CF9AE}" pid="3" name="Order">
    <vt:r8>36100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MSIP_Label_bcba7332-1be0-430e-aa19-ed0aa2128bff_Enabled">
    <vt:lpwstr>true</vt:lpwstr>
  </property>
  <property fmtid="{D5CDD505-2E9C-101B-9397-08002B2CF9AE}" pid="10" name="MSIP_Label_bcba7332-1be0-430e-aa19-ed0aa2128bff_SetDate">
    <vt:lpwstr>2023-01-23T08:10:50Z</vt:lpwstr>
  </property>
  <property fmtid="{D5CDD505-2E9C-101B-9397-08002B2CF9AE}" pid="11" name="MSIP_Label_bcba7332-1be0-430e-aa19-ed0aa2128bff_Method">
    <vt:lpwstr>Standard</vt:lpwstr>
  </property>
  <property fmtid="{D5CDD505-2E9C-101B-9397-08002B2CF9AE}" pid="12" name="MSIP_Label_bcba7332-1be0-430e-aa19-ed0aa2128bff_Name">
    <vt:lpwstr>Internal</vt:lpwstr>
  </property>
  <property fmtid="{D5CDD505-2E9C-101B-9397-08002B2CF9AE}" pid="13" name="MSIP_Label_bcba7332-1be0-430e-aa19-ed0aa2128bff_SiteId">
    <vt:lpwstr>c39d49f7-9eed-4307-b032-bb28f3cf9d79</vt:lpwstr>
  </property>
  <property fmtid="{D5CDD505-2E9C-101B-9397-08002B2CF9AE}" pid="14" name="MSIP_Label_bcba7332-1be0-430e-aa19-ed0aa2128bff_ActionId">
    <vt:lpwstr>29a47154-3149-43cc-8bac-f9511b237d49</vt:lpwstr>
  </property>
  <property fmtid="{D5CDD505-2E9C-101B-9397-08002B2CF9AE}" pid="15" name="MSIP_Label_bcba7332-1be0-430e-aa19-ed0aa2128bff_ContentBits">
    <vt:lpwstr>0</vt:lpwstr>
  </property>
</Properties>
</file>