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9"/>
  </p:notesMasterIdLst>
  <p:sldIdLst>
    <p:sldId id="2108" r:id="rId2"/>
    <p:sldId id="2184" r:id="rId3"/>
    <p:sldId id="2111" r:id="rId4"/>
    <p:sldId id="2115" r:id="rId5"/>
    <p:sldId id="273" r:id="rId6"/>
    <p:sldId id="2143677711" r:id="rId7"/>
    <p:sldId id="2143677712" r:id="rId8"/>
    <p:sldId id="2143677719" r:id="rId9"/>
    <p:sldId id="2143677720" r:id="rId10"/>
    <p:sldId id="2143677713" r:id="rId11"/>
    <p:sldId id="2143677716" r:id="rId12"/>
    <p:sldId id="2143677718" r:id="rId13"/>
    <p:sldId id="2143677717" r:id="rId14"/>
    <p:sldId id="2143677721" r:id="rId15"/>
    <p:sldId id="2143677710" r:id="rId16"/>
    <p:sldId id="2144" r:id="rId17"/>
    <p:sldId id="2158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459C36"/>
    <a:srgbClr val="FF3300"/>
    <a:srgbClr val="00B150"/>
    <a:srgbClr val="229AAA"/>
    <a:srgbClr val="FF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8" autoAdjust="0"/>
    <p:restoredTop sz="87727"/>
  </p:normalViewPr>
  <p:slideViewPr>
    <p:cSldViewPr>
      <p:cViewPr>
        <p:scale>
          <a:sx n="85" d="100"/>
          <a:sy n="85" d="100"/>
        </p:scale>
        <p:origin x="712" y="6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4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F00F1-A141-42C8-AA02-0FB237C5DCF1}" type="datetimeFigureOut">
              <a:rPr lang="nb-NO" smtClean="0"/>
              <a:t>23.01.2023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829EE-45B3-43AE-865A-54242136F4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7591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829EE-45B3-43AE-865A-54242136F44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1501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Samarbeid må til for å kunne utvikle seg og vokse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9FB1-526B-594E-92A4-A358537BE29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9840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Etablert 1987</a:t>
            </a:r>
          </a:p>
          <a:p>
            <a:r>
              <a:rPr lang="nb-NO" baseline="0" dirty="0"/>
              <a:t>3 avdelinger – 5 årsverk</a:t>
            </a:r>
          </a:p>
          <a:p>
            <a:r>
              <a:rPr lang="nb-NO" baseline="0" dirty="0"/>
              <a:t>200 medlemsbedrifter</a:t>
            </a:r>
          </a:p>
          <a:p>
            <a:r>
              <a:rPr lang="nb-NO" dirty="0"/>
              <a:t>10,4 MRD i verdiskaping (2021) 12 % av reiselivets verdiskaping i </a:t>
            </a:r>
            <a:r>
              <a:rPr lang="nb-NO" dirty="0" err="1"/>
              <a:t>norge</a:t>
            </a:r>
            <a:endParaRPr lang="nb-NO" dirty="0"/>
          </a:p>
          <a:p>
            <a:r>
              <a:rPr lang="nb-NO" dirty="0"/>
              <a:t>799 MNOK i personskattinntekt til kommunene i regionen i 2019</a:t>
            </a:r>
          </a:p>
          <a:p>
            <a:r>
              <a:rPr lang="nb-NO" dirty="0"/>
              <a:t>25.000 sysselsatte   </a:t>
            </a:r>
          </a:p>
          <a:p>
            <a:r>
              <a:rPr lang="nb-NO" dirty="0" err="1"/>
              <a:t>Ca</a:t>
            </a:r>
            <a:r>
              <a:rPr lang="nb-NO" dirty="0"/>
              <a:t> 43% førstegenerasjons innvandrere</a:t>
            </a:r>
          </a:p>
          <a:p>
            <a:r>
              <a:rPr lang="nb-NO" dirty="0"/>
              <a:t>Over 34% under 26 år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0DD80-93E6-4D5F-9DA8-0BC97E60576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2019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829EE-45B3-43AE-865A-54242136F44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6105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829EE-45B3-43AE-865A-54242136F447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487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829EE-45B3-43AE-865A-54242136F447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9485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829EE-45B3-43AE-865A-54242136F447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7380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4CA4A0-CD8C-C844-A07B-6D67638C6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D00B2B5-7DEB-3E4A-9B21-F52C3F1BF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762A0DE-4D99-A740-9ECC-B0674A64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EC09-0BE1-C049-B01E-BFE7B796D8A1}" type="datetimeFigureOut">
              <a:rPr lang="nb-NO" smtClean="0"/>
              <a:t>23.01.2023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058FBEB-EEEA-E74A-BF55-8853713DF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3992257-86F7-6D49-8B6C-D26DF84CD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0AEB6-2F0D-1F4C-AD54-C32D555AB7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527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92E02E-E07E-4B47-BA72-BAB483ABC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4518E6D-6EBC-594B-9F94-6FDEE4B72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1EBE9F6-D865-3240-8B50-63997B759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EC09-0BE1-C049-B01E-BFE7B796D8A1}" type="datetimeFigureOut">
              <a:rPr lang="nb-NO" smtClean="0"/>
              <a:t>23.01.2023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9A08D0-D4A8-9940-8BE3-3BA945F9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BCDA8C3-BBAF-CF41-AFCD-EF9288D97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0AEB6-2F0D-1F4C-AD54-C32D555AB7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1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9A2CEC19-8052-2748-9611-F87C565F71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533C140-360B-6744-9D4E-2DB8A38A1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5335825-01F2-E24B-96F0-7532A61F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EC09-0BE1-C049-B01E-BFE7B796D8A1}" type="datetimeFigureOut">
              <a:rPr lang="nb-NO" smtClean="0"/>
              <a:t>23.01.2023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86AFEC-CC1A-9F44-A345-BD06B238C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753AE2D-9B3A-D44F-9E4F-5C73E0F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0AEB6-2F0D-1F4C-AD54-C32D555AB7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5504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18AC3C-8221-D947-998F-FC51E8348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C7B592-92A1-964E-9148-3FE9C8DD1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199F608-D216-A94F-ABA4-087ADA8B9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EC09-0BE1-C049-B01E-BFE7B796D8A1}" type="datetimeFigureOut">
              <a:rPr lang="nb-NO" smtClean="0"/>
              <a:t>23.01.2023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C11F00-B431-F149-97DE-5D5D0BCA4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B98927D-1D8D-004A-9BBC-8F6BECA8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0AEB6-2F0D-1F4C-AD54-C32D555AB7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4244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ECA064-418E-0C4F-95EE-C128EBE48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234BC7C-6350-B84B-849D-80E7F53A4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4AA90F6-64DA-BA46-B24D-67EE7A2A7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EC09-0BE1-C049-B01E-BFE7B796D8A1}" type="datetimeFigureOut">
              <a:rPr lang="nb-NO" smtClean="0"/>
              <a:t>23.01.2023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C4AEF54-5DB7-9446-ABB4-029EC84D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879F8FF-D639-A04C-9F09-5F9BCC8BC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0AEB6-2F0D-1F4C-AD54-C32D555AB7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912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669EDD-0D3E-C24A-BA37-F4E872777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D71633-A82E-374F-9EA5-A536BA1319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67E055A-177D-284A-9FDF-E8D8F5E91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77A29E5-B58A-6747-9800-18275F28C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EC09-0BE1-C049-B01E-BFE7B796D8A1}" type="datetimeFigureOut">
              <a:rPr lang="nb-NO" smtClean="0"/>
              <a:t>23.01.2023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1A54736-F4D6-E94C-B3C9-11702B82C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35C02E7-82C9-A843-BAC4-932199A1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0AEB6-2F0D-1F4C-AD54-C32D555AB7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653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743161-9E22-2F49-A627-FB6E70B7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3C5EBDD-9547-CA45-B3C7-8C498358D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239D057-93EF-4844-8865-6AA708415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6A2CD69-90DD-7841-9198-BF22CB72B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96D5A93-F6ED-9B4F-814E-404D061889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3B99995-6437-3245-9AB1-1E40027E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EC09-0BE1-C049-B01E-BFE7B796D8A1}" type="datetimeFigureOut">
              <a:rPr lang="nb-NO" smtClean="0"/>
              <a:t>23.01.2023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CD982EE-3F7A-F447-946D-EE64A49C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0D719BA-A57A-6646-9959-0CB267E31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0AEB6-2F0D-1F4C-AD54-C32D555AB7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905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FC3D13-7007-AE4E-B1A2-5E3858E88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E36B1F1-09F7-EA4F-B298-EC258D16E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EC09-0BE1-C049-B01E-BFE7B796D8A1}" type="datetimeFigureOut">
              <a:rPr lang="nb-NO" smtClean="0"/>
              <a:t>23.01.2023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478B403-C80F-444E-9F38-6E993B97D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4866EF5-D64C-0A40-A184-F9ABC052A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0AEB6-2F0D-1F4C-AD54-C32D555AB7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507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80A76A-47E9-F640-B862-BD555F5FA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EC09-0BE1-C049-B01E-BFE7B796D8A1}" type="datetimeFigureOut">
              <a:rPr lang="nb-NO" smtClean="0"/>
              <a:t>23.01.2023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CF5A5DE-DBAB-B848-8E66-7FBBB76E8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4657C76-E38F-1644-A1FD-A7265916B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0AEB6-2F0D-1F4C-AD54-C32D555AB7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450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EC50E1-77C2-F841-8E7C-3DA0B9448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D78ABE8-8FBC-5D45-A982-2467C6C4E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420D120-4346-8E45-AD42-0DE9C2D49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C847567-42F1-1B4A-8BCF-0B05AD706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EC09-0BE1-C049-B01E-BFE7B796D8A1}" type="datetimeFigureOut">
              <a:rPr lang="nb-NO" smtClean="0"/>
              <a:t>23.01.2023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3D40CD2-19C2-744B-ACA8-3EB774C6A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CF572F1-111B-2F49-A5FB-73620AAAB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0AEB6-2F0D-1F4C-AD54-C32D555AB7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6979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7C2BC6-C281-2C48-B88B-569C2DBA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8D3224C-A7EB-7B44-941F-17349B9E8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2972402-6203-464D-BBD0-A5386BD1A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AEAD777-5A99-E946-9739-734AC717E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EC09-0BE1-C049-B01E-BFE7B796D8A1}" type="datetimeFigureOut">
              <a:rPr lang="nb-NO" smtClean="0"/>
              <a:t>23.01.2023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825973A-A637-D64C-95C3-82B8EC039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0882EAF-F4B3-D244-B6E6-9BF5A928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0AEB6-2F0D-1F4C-AD54-C32D555AB7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0344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8971B14-1F74-3A4A-8A77-DB6E8A09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D1CD12D-1B8F-0546-B12B-54B838947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472FE5F-3FE4-B84B-90AD-4B21102D2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8EC09-0BE1-C049-B01E-BFE7B796D8A1}" type="datetimeFigureOut">
              <a:rPr lang="nb-NO" smtClean="0"/>
              <a:t>23.01.2023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B63832-2AD6-DB4F-8D6E-FDB02A76A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0258F7-0643-4843-8235-F4846EAA7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0AEB6-2F0D-1F4C-AD54-C32D555AB7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7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ABA56F4-BA2F-634C-B8EC-395B8D53E538}"/>
              </a:ext>
            </a:extLst>
          </p:cNvPr>
          <p:cNvSpPr txBox="1"/>
          <p:nvPr/>
        </p:nvSpPr>
        <p:spPr>
          <a:xfrm>
            <a:off x="642996" y="4571216"/>
            <a:ext cx="10906008" cy="1955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01E6970-262E-158B-18BF-77FCBB216737}"/>
              </a:ext>
            </a:extLst>
          </p:cNvPr>
          <p:cNvSpPr txBox="1"/>
          <p:nvPr/>
        </p:nvSpPr>
        <p:spPr>
          <a:xfrm>
            <a:off x="-556054" y="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6" name="Plassholder for innhold 4">
            <a:extLst>
              <a:ext uri="{FF2B5EF4-FFF2-40B4-BE49-F238E27FC236}">
                <a16:creationId xmlns:a16="http://schemas.microsoft.com/office/drawing/2014/main" id="{68B0F3A5-07A9-828D-77EC-AF92BBA150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288986" y="121225"/>
            <a:ext cx="3614028" cy="3920627"/>
          </a:xfrm>
          <a:prstGeom prst="rect">
            <a:avLst/>
          </a:prstGeom>
        </p:spPr>
      </p:pic>
      <p:sp>
        <p:nvSpPr>
          <p:cNvPr id="7" name="Hullbånd 6">
            <a:extLst>
              <a:ext uri="{FF2B5EF4-FFF2-40B4-BE49-F238E27FC236}">
                <a16:creationId xmlns:a16="http://schemas.microsoft.com/office/drawing/2014/main" id="{B1807C47-EEEE-6D97-B0E1-09DBC68B818D}"/>
              </a:ext>
            </a:extLst>
          </p:cNvPr>
          <p:cNvSpPr/>
          <p:nvPr/>
        </p:nvSpPr>
        <p:spPr>
          <a:xfrm rot="21214439">
            <a:off x="4584037" y="4370201"/>
            <a:ext cx="2980596" cy="1989713"/>
          </a:xfrm>
          <a:prstGeom prst="flowChartPunchedTape">
            <a:avLst/>
          </a:prstGeom>
          <a:solidFill>
            <a:schemeClr val="accent6"/>
          </a:solidFill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72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35 år</a:t>
            </a:r>
          </a:p>
        </p:txBody>
      </p:sp>
      <p:pic>
        <p:nvPicPr>
          <p:cNvPr id="19" name="Bilde 18" descr="Et bilde som inneholder tekst&#10;&#10;Automatisk generert beskrivelse">
            <a:extLst>
              <a:ext uri="{FF2B5EF4-FFF2-40B4-BE49-F238E27FC236}">
                <a16:creationId xmlns:a16="http://schemas.microsoft.com/office/drawing/2014/main" id="{B0AFD16A-58F0-D1F9-0AA7-8C846F6F3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8256240" y="74793"/>
            <a:ext cx="3793268" cy="6514565"/>
          </a:xfrm>
          <a:prstGeom prst="rect">
            <a:avLst/>
          </a:prstGeom>
        </p:spPr>
      </p:pic>
      <p:pic>
        <p:nvPicPr>
          <p:cNvPr id="20" name="Bilde 19" descr="Et bilde som inneholder tekst, gress, utendørs, tre&#10;&#10;Automatisk generert beskrivelse">
            <a:extLst>
              <a:ext uri="{FF2B5EF4-FFF2-40B4-BE49-F238E27FC236}">
                <a16:creationId xmlns:a16="http://schemas.microsoft.com/office/drawing/2014/main" id="{161B558B-05D6-3030-C443-C8771DC93B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136754" y="74792"/>
            <a:ext cx="3799007" cy="6514565"/>
          </a:xfrm>
          <a:prstGeom prst="rect">
            <a:avLst/>
          </a:prstGeom>
        </p:spPr>
      </p:pic>
      <p:pic>
        <p:nvPicPr>
          <p:cNvPr id="21" name="Grafikk 20" descr="Stjerner kontur">
            <a:extLst>
              <a:ext uri="{FF2B5EF4-FFF2-40B4-BE49-F238E27FC236}">
                <a16:creationId xmlns:a16="http://schemas.microsoft.com/office/drawing/2014/main" id="{62AEC4EB-2E07-D2B7-7F23-516248914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8986" y="4209657"/>
            <a:ext cx="914400" cy="914400"/>
          </a:xfrm>
          <a:prstGeom prst="rect">
            <a:avLst/>
          </a:prstGeom>
        </p:spPr>
      </p:pic>
      <p:pic>
        <p:nvPicPr>
          <p:cNvPr id="22" name="Grafikk 21" descr="Stjerner kontur">
            <a:extLst>
              <a:ext uri="{FF2B5EF4-FFF2-40B4-BE49-F238E27FC236}">
                <a16:creationId xmlns:a16="http://schemas.microsoft.com/office/drawing/2014/main" id="{84B77A13-280B-2A58-5335-A21A6547B7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65227" y="5549177"/>
            <a:ext cx="914400" cy="914400"/>
          </a:xfrm>
          <a:prstGeom prst="rect">
            <a:avLst/>
          </a:prstGeom>
        </p:spPr>
      </p:pic>
      <p:pic>
        <p:nvPicPr>
          <p:cNvPr id="23" name="Grafikk 22" descr="Stjerner kontur">
            <a:extLst>
              <a:ext uri="{FF2B5EF4-FFF2-40B4-BE49-F238E27FC236}">
                <a16:creationId xmlns:a16="http://schemas.microsoft.com/office/drawing/2014/main" id="{EC4B7827-D6B3-402D-63F8-FD62E64BC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8614" y="4051796"/>
            <a:ext cx="914400" cy="914400"/>
          </a:xfrm>
          <a:prstGeom prst="rect">
            <a:avLst/>
          </a:prstGeom>
        </p:spPr>
      </p:pic>
      <p:pic>
        <p:nvPicPr>
          <p:cNvPr id="24" name="Grafikk 23" descr="Stjerner kontur">
            <a:extLst>
              <a:ext uri="{FF2B5EF4-FFF2-40B4-BE49-F238E27FC236}">
                <a16:creationId xmlns:a16="http://schemas.microsoft.com/office/drawing/2014/main" id="{C8AAEDFC-6E27-DD2E-42E8-B0A33F31A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40999" y="40418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81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5C17F44-D34C-7D38-B292-AA1B37C51F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234" y="965199"/>
            <a:ext cx="2279015" cy="49276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BC9FC39A-801B-546C-3780-478C0052F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745" y="965199"/>
            <a:ext cx="3218438" cy="476805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AF5F2D7-93D5-27D6-6C82-B5E609F3CC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8379" y="2045319"/>
            <a:ext cx="3291484" cy="368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40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EC27341-4ABB-43EF-9E57-10A858F92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4C5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98C55-54CC-433B-905F-FB0B2D200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341401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 descr="Et bilde som inneholder tekst, innendørs, lever, møbler&#10;&#10;Automatisk generert beskrivelse">
            <a:extLst>
              <a:ext uri="{FF2B5EF4-FFF2-40B4-BE49-F238E27FC236}">
                <a16:creationId xmlns:a16="http://schemas.microsoft.com/office/drawing/2014/main" id="{CB4A6BA7-BC26-2556-66F1-4D464EE3D7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86" y="806754"/>
            <a:ext cx="2425317" cy="524392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9E21906-D4D4-4F16-9228-3E004930E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1968" y="485853"/>
            <a:ext cx="357530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skjerm&#10;&#10;Automatisk generert beskrivelse">
            <a:extLst>
              <a:ext uri="{FF2B5EF4-FFF2-40B4-BE49-F238E27FC236}">
                <a16:creationId xmlns:a16="http://schemas.microsoft.com/office/drawing/2014/main" id="{BA8F5D67-8895-BE3B-7775-034F59DE0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470" y="806754"/>
            <a:ext cx="2425317" cy="524392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65BCC85-4C69-4CFB-A36A-6A489B87F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484069"/>
            <a:ext cx="3899229" cy="28642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3DECC5D7-CF44-787B-D055-30BDCA5BE7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92" y="798656"/>
            <a:ext cx="2719790" cy="223022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A14BDAC-394B-4E9A-8ECE-61AA1A7C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3509152"/>
            <a:ext cx="3899229" cy="284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226FE743-5C0C-2195-EEB5-487306FC5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134" y="3830885"/>
            <a:ext cx="2975306" cy="222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27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tekst, person, bord, sitter&#10;&#10;Automatisk generert beskrivelse">
            <a:extLst>
              <a:ext uri="{FF2B5EF4-FFF2-40B4-BE49-F238E27FC236}">
                <a16:creationId xmlns:a16="http://schemas.microsoft.com/office/drawing/2014/main" id="{3B64B2AE-B69D-852E-56D6-7C81664C6C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429734" y="1556792"/>
            <a:ext cx="3332531" cy="374441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tak, innendørs, person, personer&#10;&#10;Automatisk generert beskrivelse">
            <a:extLst>
              <a:ext uri="{FF2B5EF4-FFF2-40B4-BE49-F238E27FC236}">
                <a16:creationId xmlns:a16="http://schemas.microsoft.com/office/drawing/2014/main" id="{FDEE8270-1CBE-C362-3A95-990721A2EB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9580" y="1216249"/>
            <a:ext cx="3229081" cy="442549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EB46307-377C-90D8-2FC3-75A7F9DC3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724" y="965198"/>
            <a:ext cx="2550033" cy="49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00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an være et bilde av 2 personer, folk som står og tekst som sier 'VISIT GREATER OSLO aerekraft «Kortreist er &lt;K&gt; in&gt; Naturbaserte opplevelser Digitalisering LOO Lokalma'">
            <a:extLst>
              <a:ext uri="{FF2B5EF4-FFF2-40B4-BE49-F238E27FC236}">
                <a16:creationId xmlns:a16="http://schemas.microsoft.com/office/drawing/2014/main" id="{0278C5BD-51EA-C3D3-C903-81F506707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5287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lassholder for innhold 4" descr="Et bilde som inneholder tekst, person, bilvei, utendørs&#10;&#10;Automatisk generert beskrivelse">
            <a:extLst>
              <a:ext uri="{FF2B5EF4-FFF2-40B4-BE49-F238E27FC236}">
                <a16:creationId xmlns:a16="http://schemas.microsoft.com/office/drawing/2014/main" id="{A0B03BCE-46C1-3446-E24D-CEF9502F9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82" y="3895643"/>
            <a:ext cx="5375918" cy="3023243"/>
          </a:xfrm>
        </p:spPr>
      </p:pic>
      <p:pic>
        <p:nvPicPr>
          <p:cNvPr id="7" name="Bilde 6" descr="Et bilde som inneholder tekst, gulv, person, innendørs&#10;&#10;Automatisk generert beskrivelse">
            <a:extLst>
              <a:ext uri="{FF2B5EF4-FFF2-40B4-BE49-F238E27FC236}">
                <a16:creationId xmlns:a16="http://schemas.microsoft.com/office/drawing/2014/main" id="{AE10053B-7D94-D562-6CBC-70BF30B46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82" y="-142626"/>
            <a:ext cx="5375918" cy="403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2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EC27341-4ABB-43EF-9E57-10A858F92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553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B98C55-54CC-433B-905F-FB0B2D200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341401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ilde 10" descr="Et bilde som inneholder tekst&#10;&#10;Automatisk generert beskrivelse">
            <a:extLst>
              <a:ext uri="{FF2B5EF4-FFF2-40B4-BE49-F238E27FC236}">
                <a16:creationId xmlns:a16="http://schemas.microsoft.com/office/drawing/2014/main" id="{BB24A5B5-1092-985D-A45E-F56888AF27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214" y="1340767"/>
            <a:ext cx="3079177" cy="416357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9E21906-D4D4-4F16-9228-3E004930E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1968" y="485853"/>
            <a:ext cx="357530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F0D81F38-9985-585E-9E00-11545F5E2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574" y="1340767"/>
            <a:ext cx="3278816" cy="416357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65BCC85-4C69-4CFB-A36A-6A489B87F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484069"/>
            <a:ext cx="3899229" cy="28642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Bilde 14" descr="Et bilde som inneholder tekst&#10;&#10;Automatisk generert beskrivelse">
            <a:extLst>
              <a:ext uri="{FF2B5EF4-FFF2-40B4-BE49-F238E27FC236}">
                <a16:creationId xmlns:a16="http://schemas.microsoft.com/office/drawing/2014/main" id="{7AD791A9-23CA-DF46-B1FA-E71B16705A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843" y="885827"/>
            <a:ext cx="3679819" cy="206069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A14BDAC-394B-4E9A-8ECE-61AA1A7C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3509152"/>
            <a:ext cx="3899229" cy="284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ilde 12" descr="Et bilde som inneholder tekst&#10;&#10;Automatisk generert beskrivelse">
            <a:extLst>
              <a:ext uri="{FF2B5EF4-FFF2-40B4-BE49-F238E27FC236}">
                <a16:creationId xmlns:a16="http://schemas.microsoft.com/office/drawing/2014/main" id="{D170A9E8-5F12-1F91-CEB6-72E4B9F5A0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229" y="3921660"/>
            <a:ext cx="3611045" cy="202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76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BE26BFB6-52E5-FC33-D206-17513DF20A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341015"/>
            <a:ext cx="2850730" cy="616927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43B159A-DF28-07B0-D9F2-3E6CDD215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8" y="344363"/>
            <a:ext cx="2850731" cy="6169274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11499E37-79FE-642C-2D15-ABCDCAC1B5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344" y="323547"/>
            <a:ext cx="2869968" cy="621090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22ACC15-E56F-5926-0C25-CBBBEE9ACF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80" y="323547"/>
            <a:ext cx="2850730" cy="616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72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13384" y="222042"/>
            <a:ext cx="6472238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nb-NO" dirty="0">
                <a:solidFill>
                  <a:schemeClr val="bg2">
                    <a:lumMod val="25000"/>
                  </a:schemeClr>
                </a:solidFill>
              </a:rPr>
              <a:t>Aktiviteter fremover: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"/>
          </p:nvPr>
        </p:nvSpPr>
        <p:spPr>
          <a:xfrm>
            <a:off x="413385" y="1916832"/>
            <a:ext cx="5682616" cy="482453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2">
                    <a:lumMod val="25000"/>
                  </a:schemeClr>
                </a:solidFill>
              </a:rPr>
              <a:t>Salgsrettede aktiviteter/synlighet: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bg2">
                    <a:lumMod val="25000"/>
                  </a:schemeClr>
                </a:solidFill>
              </a:rPr>
              <a:t>Tips/topplister tematiserte tas fram på web og </a:t>
            </a:r>
            <a:r>
              <a:rPr lang="nb-NO" sz="1600" dirty="0" err="1">
                <a:solidFill>
                  <a:schemeClr val="bg2">
                    <a:lumMod val="25000"/>
                  </a:schemeClr>
                </a:solidFill>
              </a:rPr>
              <a:t>some</a:t>
            </a:r>
            <a:endParaRPr lang="nb-NO" sz="1600" b="0" i="0" u="none" strike="noStrike" dirty="0">
              <a:solidFill>
                <a:schemeClr val="bg2">
                  <a:lumMod val="25000"/>
                </a:schemeClr>
              </a:solidFill>
              <a:effectLst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b="0" i="0" u="none" strike="noStrike" dirty="0" err="1">
                <a:solidFill>
                  <a:schemeClr val="bg2">
                    <a:lumMod val="25000"/>
                  </a:schemeClr>
                </a:solidFill>
                <a:effectLst/>
                <a:cs typeface="Arial" panose="020B0604020202020204" pitchFamily="34" charset="0"/>
              </a:rPr>
              <a:t>Pakketering</a:t>
            </a:r>
            <a:r>
              <a:rPr lang="nb-NO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cs typeface="Arial" panose="020B0604020202020204" pitchFamily="34" charset="0"/>
              </a:rPr>
              <a:t>/produktsammensetting (tema/geografi) </a:t>
            </a:r>
            <a:r>
              <a:rPr lang="nb-NO" sz="1600" b="0" i="0" u="none" strike="noStrike" dirty="0" err="1">
                <a:solidFill>
                  <a:schemeClr val="bg2">
                    <a:lumMod val="25000"/>
                  </a:schemeClr>
                </a:solidFill>
                <a:effectLst/>
                <a:cs typeface="Arial" panose="020B0604020202020204" pitchFamily="34" charset="0"/>
              </a:rPr>
              <a:t>Turop</a:t>
            </a:r>
            <a:r>
              <a:rPr lang="nb-NO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cs typeface="Arial" panose="020B0604020202020204" pitchFamily="34" charset="0"/>
              </a:rPr>
              <a:t> + FF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cs typeface="Arial" panose="020B0604020202020204" pitchFamily="34" charset="0"/>
              </a:rPr>
              <a:t>Kurs og konferanse (KK) kampanje - </a:t>
            </a:r>
            <a:r>
              <a:rPr lang="nb-NO" sz="1600" b="0" i="0" u="none" strike="noStrike" dirty="0" err="1">
                <a:solidFill>
                  <a:schemeClr val="bg2">
                    <a:lumMod val="25000"/>
                  </a:schemeClr>
                </a:solidFill>
                <a:effectLst/>
                <a:cs typeface="Arial" panose="020B0604020202020204" pitchFamily="34" charset="0"/>
              </a:rPr>
              <a:t>Linked</a:t>
            </a:r>
            <a:r>
              <a:rPr lang="nb-NO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cs typeface="Arial" panose="020B0604020202020204" pitchFamily="34" charset="0"/>
              </a:rPr>
              <a:t> IN kampanje og annonsering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cs typeface="Arial" panose="020B0604020202020204" pitchFamily="34" charset="0"/>
              </a:rPr>
              <a:t>KK Besøk hos gruppeavdelinger og </a:t>
            </a:r>
            <a:r>
              <a:rPr lang="nb-NO" sz="1600" b="0" i="0" u="none" strike="noStrike" dirty="0" err="1">
                <a:solidFill>
                  <a:schemeClr val="bg2">
                    <a:lumMod val="25000"/>
                  </a:schemeClr>
                </a:solidFill>
                <a:effectLst/>
                <a:cs typeface="Arial" panose="020B0604020202020204" pitchFamily="34" charset="0"/>
              </a:rPr>
              <a:t>event</a:t>
            </a:r>
            <a:r>
              <a:rPr lang="nb-NO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cs typeface="Arial" panose="020B0604020202020204" pitchFamily="34" charset="0"/>
              </a:rPr>
              <a:t>, frokostmøter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Visningsturer </a:t>
            </a:r>
            <a:r>
              <a:rPr lang="nb-NO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cs typeface="Arial" panose="020B0604020202020204" pitchFamily="34" charset="0"/>
              </a:rPr>
              <a:t>med enkeltaktører/turoperatører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NTW – </a:t>
            </a:r>
            <a:r>
              <a:rPr lang="nb-NO" sz="16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ca</a:t>
            </a:r>
            <a:r>
              <a:rPr lang="nb-NO" sz="16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50 kundemøter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2">
                    <a:lumMod val="25000"/>
                  </a:schemeClr>
                </a:solidFill>
              </a:rPr>
              <a:t>Sosiale medier/kampanjer: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b="0" i="0" u="none" strike="noStrike" dirty="0" err="1">
                <a:solidFill>
                  <a:schemeClr val="bg2">
                    <a:lumMod val="25000"/>
                  </a:schemeClr>
                </a:solidFill>
                <a:effectLst/>
              </a:rPr>
              <a:t>Instakart</a:t>
            </a:r>
            <a:r>
              <a:rPr lang="nb-NO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 med </a:t>
            </a:r>
            <a:r>
              <a:rPr lang="nb-NO" sz="1600" b="0" i="0" u="none" strike="noStrike" dirty="0" err="1">
                <a:solidFill>
                  <a:schemeClr val="bg2">
                    <a:lumMod val="25000"/>
                  </a:schemeClr>
                </a:solidFill>
                <a:effectLst/>
              </a:rPr>
              <a:t>Instafriendly</a:t>
            </a:r>
            <a:r>
              <a:rPr lang="nb-NO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lang="nb-NO" sz="1600" b="0" i="0" u="none" strike="noStrike" dirty="0" err="1">
                <a:solidFill>
                  <a:schemeClr val="bg2">
                    <a:lumMod val="25000"/>
                  </a:schemeClr>
                </a:solidFill>
                <a:effectLst/>
              </a:rPr>
              <a:t>places</a:t>
            </a:r>
            <a:endParaRPr lang="nb-NO" sz="1600" b="0" i="0" u="none" strike="noStrike" dirty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Kampanjer: Vinteraktiviteter, Valentine, Påske, 17.mai, Sommeraktiviteter (</a:t>
            </a:r>
            <a:r>
              <a:rPr lang="nb-NO" sz="1600" b="0" i="0" u="none" strike="noStrike" dirty="0" err="1">
                <a:solidFill>
                  <a:schemeClr val="bg2">
                    <a:lumMod val="25000"/>
                  </a:schemeClr>
                </a:solidFill>
                <a:effectLst/>
              </a:rPr>
              <a:t>SoMe</a:t>
            </a:r>
            <a:r>
              <a:rPr lang="nb-NO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 og web).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Tilby IG </a:t>
            </a:r>
            <a:r>
              <a:rPr lang="nb-NO" sz="1600" b="0" i="0" u="none" strike="noStrike" dirty="0" err="1">
                <a:solidFill>
                  <a:schemeClr val="bg2">
                    <a:lumMod val="25000"/>
                  </a:schemeClr>
                </a:solidFill>
                <a:effectLst/>
              </a:rPr>
              <a:t>take</a:t>
            </a:r>
            <a:r>
              <a:rPr lang="nb-NO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 over og fortsette med Facebook videoer.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Generell innholdsproduksjon knyttet til eller opp mot medlemmer.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5086C7EE-8CAD-FF4B-A885-5472861F4256}"/>
              </a:ext>
            </a:extLst>
          </p:cNvPr>
          <p:cNvGrpSpPr/>
          <p:nvPr/>
        </p:nvGrpSpPr>
        <p:grpSpPr>
          <a:xfrm>
            <a:off x="10272464" y="94320"/>
            <a:ext cx="1806218" cy="1822512"/>
            <a:chOff x="8843623" y="1822512"/>
            <a:chExt cx="3235059" cy="3212976"/>
          </a:xfrm>
        </p:grpSpPr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5E861DB9-2C35-4745-9695-BB9B2B530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43623" y="1822512"/>
              <a:ext cx="3235059" cy="3212976"/>
            </a:xfrm>
            <a:prstGeom prst="rect">
              <a:avLst/>
            </a:prstGeom>
          </p:spPr>
        </p:pic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76A9E5EE-B560-6D44-A41E-AE09ACF11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7434" y="2780928"/>
              <a:ext cx="1281789" cy="1281789"/>
            </a:xfrm>
            <a:prstGeom prst="rect">
              <a:avLst/>
            </a:prstGeom>
          </p:spPr>
        </p:pic>
      </p:grp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C585FC5B-E991-EB36-38CF-3C39B6551368}"/>
              </a:ext>
            </a:extLst>
          </p:cNvPr>
          <p:cNvSpPr txBox="1">
            <a:spLocks/>
          </p:cNvSpPr>
          <p:nvPr/>
        </p:nvSpPr>
        <p:spPr>
          <a:xfrm>
            <a:off x="6494381" y="1921242"/>
            <a:ext cx="5043026" cy="4536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>
                <a:solidFill>
                  <a:schemeClr val="bg2">
                    <a:lumMod val="25000"/>
                  </a:schemeClr>
                </a:solidFill>
              </a:rPr>
              <a:t>Kurs og kompetanse:</a:t>
            </a:r>
          </a:p>
          <a:p>
            <a:pPr lvl="1"/>
            <a:r>
              <a:rPr lang="nb-NO" sz="1600" dirty="0">
                <a:solidFill>
                  <a:schemeClr val="bg2">
                    <a:lumMod val="25000"/>
                  </a:schemeClr>
                </a:solidFill>
              </a:rPr>
              <a:t>Kurs for medlemmer</a:t>
            </a:r>
          </a:p>
          <a:p>
            <a:pPr lvl="2"/>
            <a:r>
              <a:rPr lang="nb-NO" sz="1600" dirty="0">
                <a:solidFill>
                  <a:schemeClr val="bg2">
                    <a:lumMod val="25000"/>
                  </a:schemeClr>
                </a:solidFill>
              </a:rPr>
              <a:t>LinkedIn, Google GA4, Metabusiness/Facebook oppdatering</a:t>
            </a:r>
          </a:p>
          <a:p>
            <a:pPr lvl="2"/>
            <a:r>
              <a:rPr lang="nb-NO" sz="1600" dirty="0">
                <a:solidFill>
                  <a:schemeClr val="bg2">
                    <a:lumMod val="25000"/>
                  </a:schemeClr>
                </a:solidFill>
              </a:rPr>
              <a:t>Trender </a:t>
            </a:r>
            <a:r>
              <a:rPr lang="nb-NO" sz="1600" dirty="0" err="1">
                <a:solidFill>
                  <a:schemeClr val="bg2">
                    <a:lumMod val="25000"/>
                  </a:schemeClr>
                </a:solidFill>
              </a:rPr>
              <a:t>SoMe</a:t>
            </a:r>
            <a:r>
              <a:rPr lang="nb-NO" sz="1600" dirty="0">
                <a:solidFill>
                  <a:schemeClr val="bg2">
                    <a:lumMod val="25000"/>
                  </a:schemeClr>
                </a:solidFill>
              </a:rPr>
              <a:t> 2023, </a:t>
            </a:r>
            <a:r>
              <a:rPr lang="nb-NO" sz="1600" dirty="0" err="1">
                <a:solidFill>
                  <a:schemeClr val="bg2">
                    <a:lumMod val="25000"/>
                  </a:schemeClr>
                </a:solidFill>
              </a:rPr>
              <a:t>Canva</a:t>
            </a:r>
            <a:r>
              <a:rPr lang="nb-NO" sz="1600" dirty="0">
                <a:solidFill>
                  <a:schemeClr val="bg2">
                    <a:lumMod val="25000"/>
                  </a:schemeClr>
                </a:solidFill>
              </a:rPr>
              <a:t> designverktøy</a:t>
            </a:r>
          </a:p>
          <a:p>
            <a:pPr lvl="2"/>
            <a:r>
              <a:rPr lang="nb-NO" sz="1600" dirty="0" err="1">
                <a:solidFill>
                  <a:schemeClr val="bg2">
                    <a:lumMod val="25000"/>
                  </a:schemeClr>
                </a:solidFill>
              </a:rPr>
              <a:t>SoMe</a:t>
            </a:r>
            <a:r>
              <a:rPr lang="nb-NO" sz="1600" dirty="0">
                <a:solidFill>
                  <a:schemeClr val="bg2">
                    <a:lumMod val="25000"/>
                  </a:schemeClr>
                </a:solidFill>
              </a:rPr>
              <a:t> én til én for medlemmer fortsetter</a:t>
            </a:r>
          </a:p>
          <a:p>
            <a:pPr marL="400050"/>
            <a:r>
              <a:rPr lang="nb-NO" sz="2000" dirty="0">
                <a:solidFill>
                  <a:schemeClr val="bg2">
                    <a:lumMod val="25000"/>
                  </a:schemeClr>
                </a:solidFill>
              </a:rPr>
              <a:t>Presse:</a:t>
            </a:r>
            <a:endParaRPr lang="nb-NO" sz="1600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nb-NO" sz="1600" dirty="0">
                <a:solidFill>
                  <a:schemeClr val="bg2">
                    <a:lumMod val="25000"/>
                  </a:schemeClr>
                </a:solidFill>
              </a:rPr>
              <a:t>Tips norske reiselivsjournalister + invitere dem med på en tilpasset visningstur </a:t>
            </a:r>
          </a:p>
          <a:p>
            <a:pPr lvl="1"/>
            <a:r>
              <a:rPr lang="nb-NO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Aktiv del av VOR presseturer</a:t>
            </a:r>
          </a:p>
          <a:p>
            <a:pPr lvl="1"/>
            <a:endParaRPr lang="nb-NO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nb-NO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515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82847C8-FB1A-C44C-A263-5CE96D7CA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 r="-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6EDF1BFF-B17A-4186-34F3-2F1BD8F4CE50}"/>
              </a:ext>
            </a:extLst>
          </p:cNvPr>
          <p:cNvSpPr txBox="1">
            <a:spLocks/>
          </p:cNvSpPr>
          <p:nvPr/>
        </p:nvSpPr>
        <p:spPr>
          <a:xfrm>
            <a:off x="3704844" y="0"/>
            <a:ext cx="4782311" cy="70856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4400" dirty="0"/>
              <a:t>Vi tråkker på..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79D34E1-86B6-FA8C-5C2F-D949A1A5E7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0469" y="171576"/>
            <a:ext cx="1724727" cy="172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04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3" descr="Et bilde som inneholder person, tak, innendørs, personer&#10;&#10;Automatisk generert beskrivelse">
            <a:extLst>
              <a:ext uri="{FF2B5EF4-FFF2-40B4-BE49-F238E27FC236}">
                <a16:creationId xmlns:a16="http://schemas.microsoft.com/office/drawing/2014/main" id="{C6921C05-53C3-9E0C-791F-AF5A5B6F99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096000" y="-3028941"/>
            <a:ext cx="10911840" cy="12275802"/>
          </a:xfrm>
          <a:prstGeom prst="rect">
            <a:avLst/>
          </a:prstGeom>
        </p:spPr>
      </p:pic>
      <p:pic>
        <p:nvPicPr>
          <p:cNvPr id="2" name="Bilde 1" descr="Et bilde som inneholder tekst, person, innendørs&#10;&#10;Automatisk generert beskrivelse">
            <a:extLst>
              <a:ext uri="{FF2B5EF4-FFF2-40B4-BE49-F238E27FC236}">
                <a16:creationId xmlns:a16="http://schemas.microsoft.com/office/drawing/2014/main" id="{2B85228D-8396-A676-0F6B-E5F716E05E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464840" y="-459432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33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Skjermbilde 2015-08-31 kl. 12.44.0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74" y="-27384"/>
            <a:ext cx="12317962" cy="8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28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431800" y="1523375"/>
            <a:ext cx="5160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/>
              <a:t>3 &amp; 5</a:t>
            </a:r>
            <a:endParaRPr lang="nb-NO" sz="40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431800" y="365125"/>
            <a:ext cx="231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/>
              <a:t>1987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431800" y="2673975"/>
            <a:ext cx="4881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/>
              <a:t>200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431800" y="4016981"/>
            <a:ext cx="88599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/>
              <a:t>10,4 MRD </a:t>
            </a:r>
            <a:r>
              <a:rPr lang="nb-NO" sz="4000" dirty="0"/>
              <a:t>(2021, </a:t>
            </a:r>
            <a:r>
              <a:rPr lang="nb-NO" sz="4000" dirty="0" err="1"/>
              <a:t>Asplan</a:t>
            </a:r>
            <a:r>
              <a:rPr lang="nb-NO" sz="4000" dirty="0"/>
              <a:t> </a:t>
            </a:r>
            <a:r>
              <a:rPr lang="nb-NO" sz="4000" dirty="0" err="1"/>
              <a:t>Viak</a:t>
            </a:r>
            <a:r>
              <a:rPr lang="nb-NO" sz="4000" dirty="0"/>
              <a:t>)</a:t>
            </a:r>
          </a:p>
          <a:p>
            <a:endParaRPr lang="nb-NO" sz="4000" dirty="0"/>
          </a:p>
          <a:p>
            <a:endParaRPr lang="nb-NO" sz="6000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431800" y="4823075"/>
            <a:ext cx="7701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/>
              <a:t>799 MNOK </a:t>
            </a:r>
            <a:r>
              <a:rPr lang="nb-NO" sz="4000" dirty="0"/>
              <a:t>(personskatt 2019)</a:t>
            </a:r>
          </a:p>
          <a:p>
            <a:r>
              <a:rPr lang="nb-NO" sz="6000" dirty="0"/>
              <a:t>25.000</a:t>
            </a:r>
            <a:endParaRPr lang="nb-NO" sz="4000" dirty="0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0485DC1D-B0E9-1B4D-8441-DE833DE0A8DD}"/>
              </a:ext>
            </a:extLst>
          </p:cNvPr>
          <p:cNvCxnSpPr/>
          <p:nvPr/>
        </p:nvCxnSpPr>
        <p:spPr>
          <a:xfrm>
            <a:off x="431800" y="3831532"/>
            <a:ext cx="3503960" cy="0"/>
          </a:xfrm>
          <a:prstGeom prst="line">
            <a:avLst/>
          </a:prstGeom>
          <a:ln w="444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4B327DB-4E35-1D49-8F0D-AFC3B2DDF94A}"/>
              </a:ext>
            </a:extLst>
          </p:cNvPr>
          <p:cNvSpPr txBox="1"/>
          <p:nvPr/>
        </p:nvSpPr>
        <p:spPr>
          <a:xfrm>
            <a:off x="9963150" y="4016980"/>
            <a:ext cx="2900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/>
              <a:t>43%</a:t>
            </a:r>
          </a:p>
          <a:p>
            <a:r>
              <a:rPr lang="nb-NO" sz="6000" dirty="0"/>
              <a:t>34%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814A1133-589F-7D43-81A4-97AA63BA5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050" y="80136"/>
            <a:ext cx="1461837" cy="146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45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8616F21-50BF-F943-B81D-D849DFA8C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BDC580E9-2850-4649-A141-30492F5ECA14}"/>
              </a:ext>
            </a:extLst>
          </p:cNvPr>
          <p:cNvCxnSpPr>
            <a:cxnSpLocks/>
          </p:cNvCxnSpPr>
          <p:nvPr/>
        </p:nvCxnSpPr>
        <p:spPr>
          <a:xfrm>
            <a:off x="4276089" y="1675133"/>
            <a:ext cx="3947532" cy="0"/>
          </a:xfrm>
          <a:prstGeom prst="line">
            <a:avLst/>
          </a:prstGeom>
          <a:ln w="508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A8B6F099-EF49-104A-BC1A-0F7A815BAB5F}"/>
              </a:ext>
            </a:extLst>
          </p:cNvPr>
          <p:cNvCxnSpPr>
            <a:cxnSpLocks/>
          </p:cNvCxnSpPr>
          <p:nvPr/>
        </p:nvCxnSpPr>
        <p:spPr>
          <a:xfrm>
            <a:off x="3126761" y="2951823"/>
            <a:ext cx="6140162" cy="0"/>
          </a:xfrm>
          <a:prstGeom prst="line">
            <a:avLst/>
          </a:prstGeom>
          <a:ln w="508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2BE705C5-370C-BE40-B267-2F23E8E602D3}"/>
              </a:ext>
            </a:extLst>
          </p:cNvPr>
          <p:cNvCxnSpPr>
            <a:cxnSpLocks/>
          </p:cNvCxnSpPr>
          <p:nvPr/>
        </p:nvCxnSpPr>
        <p:spPr>
          <a:xfrm>
            <a:off x="2071171" y="4453182"/>
            <a:ext cx="8108415" cy="0"/>
          </a:xfrm>
          <a:prstGeom prst="line">
            <a:avLst/>
          </a:prstGeom>
          <a:ln w="508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tel 1">
            <a:extLst>
              <a:ext uri="{FF2B5EF4-FFF2-40B4-BE49-F238E27FC236}">
                <a16:creationId xmlns:a16="http://schemas.microsoft.com/office/drawing/2014/main" id="{D68D5AA7-EE3A-6142-8996-BD092AD2306A}"/>
              </a:ext>
            </a:extLst>
          </p:cNvPr>
          <p:cNvSpPr txBox="1">
            <a:spLocks/>
          </p:cNvSpPr>
          <p:nvPr/>
        </p:nvSpPr>
        <p:spPr>
          <a:xfrm>
            <a:off x="4282241" y="811484"/>
            <a:ext cx="3884230" cy="788408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600" b="1" dirty="0">
                <a:solidFill>
                  <a:schemeClr val="bg1"/>
                </a:solidFill>
              </a:rPr>
              <a:t>Skape økt besøk og bedre kjennskap</a:t>
            </a:r>
          </a:p>
        </p:txBody>
      </p:sp>
      <p:sp>
        <p:nvSpPr>
          <p:cNvPr id="21" name="Tittel 1">
            <a:extLst>
              <a:ext uri="{FF2B5EF4-FFF2-40B4-BE49-F238E27FC236}">
                <a16:creationId xmlns:a16="http://schemas.microsoft.com/office/drawing/2014/main" id="{6915329E-AC93-F24D-8F5D-F0F8EBA6C916}"/>
              </a:ext>
            </a:extLst>
          </p:cNvPr>
          <p:cNvSpPr txBox="1">
            <a:spLocks/>
          </p:cNvSpPr>
          <p:nvPr/>
        </p:nvSpPr>
        <p:spPr>
          <a:xfrm>
            <a:off x="3741079" y="2081131"/>
            <a:ext cx="4709842" cy="71334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600" b="1" dirty="0">
                <a:solidFill>
                  <a:schemeClr val="bg1"/>
                </a:solidFill>
              </a:rPr>
              <a:t>Uunnværlig partner for reiseliv og opplevelser</a:t>
            </a:r>
          </a:p>
        </p:txBody>
      </p:sp>
      <p:sp>
        <p:nvSpPr>
          <p:cNvPr id="22" name="Tittel 1">
            <a:extLst>
              <a:ext uri="{FF2B5EF4-FFF2-40B4-BE49-F238E27FC236}">
                <a16:creationId xmlns:a16="http://schemas.microsoft.com/office/drawing/2014/main" id="{A9154DE5-230A-E04F-8940-A4FA91ECF2F0}"/>
              </a:ext>
            </a:extLst>
          </p:cNvPr>
          <p:cNvSpPr txBox="1">
            <a:spLocks/>
          </p:cNvSpPr>
          <p:nvPr/>
        </p:nvSpPr>
        <p:spPr>
          <a:xfrm>
            <a:off x="2445744" y="3427609"/>
            <a:ext cx="3527273" cy="813471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600" b="1" dirty="0">
                <a:solidFill>
                  <a:schemeClr val="bg1"/>
                </a:solidFill>
              </a:rPr>
              <a:t>Bidra til økt verdiskaping i reiselivet</a:t>
            </a:r>
          </a:p>
        </p:txBody>
      </p:sp>
      <p:sp>
        <p:nvSpPr>
          <p:cNvPr id="23" name="Tittel 1">
            <a:extLst>
              <a:ext uri="{FF2B5EF4-FFF2-40B4-BE49-F238E27FC236}">
                <a16:creationId xmlns:a16="http://schemas.microsoft.com/office/drawing/2014/main" id="{683BCC11-623B-B641-B7B0-7FC03563FCB1}"/>
              </a:ext>
            </a:extLst>
          </p:cNvPr>
          <p:cNvSpPr txBox="1">
            <a:spLocks/>
          </p:cNvSpPr>
          <p:nvPr/>
        </p:nvSpPr>
        <p:spPr>
          <a:xfrm>
            <a:off x="6162642" y="3439905"/>
            <a:ext cx="3884741" cy="783196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600" b="1" dirty="0">
                <a:solidFill>
                  <a:schemeClr val="bg1"/>
                </a:solidFill>
              </a:rPr>
              <a:t>Økt deling av gode historier og anbefalinger</a:t>
            </a:r>
          </a:p>
        </p:txBody>
      </p:sp>
      <p:sp>
        <p:nvSpPr>
          <p:cNvPr id="24" name="Tittel 1">
            <a:extLst>
              <a:ext uri="{FF2B5EF4-FFF2-40B4-BE49-F238E27FC236}">
                <a16:creationId xmlns:a16="http://schemas.microsoft.com/office/drawing/2014/main" id="{A37BEE77-D8BF-9D41-880B-2767C101D5D7}"/>
              </a:ext>
            </a:extLst>
          </p:cNvPr>
          <p:cNvSpPr txBox="1">
            <a:spLocks/>
          </p:cNvSpPr>
          <p:nvPr/>
        </p:nvSpPr>
        <p:spPr>
          <a:xfrm>
            <a:off x="1828801" y="4887546"/>
            <a:ext cx="4242788" cy="79517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600" b="1" dirty="0">
                <a:solidFill>
                  <a:schemeClr val="bg1"/>
                </a:solidFill>
              </a:rPr>
              <a:t>Sprenge begrepet «Akershus»</a:t>
            </a:r>
          </a:p>
        </p:txBody>
      </p:sp>
      <p:sp>
        <p:nvSpPr>
          <p:cNvPr id="25" name="Tittel 1">
            <a:extLst>
              <a:ext uri="{FF2B5EF4-FFF2-40B4-BE49-F238E27FC236}">
                <a16:creationId xmlns:a16="http://schemas.microsoft.com/office/drawing/2014/main" id="{426F78E9-CFA5-3644-A250-BCB49ED8D7DF}"/>
              </a:ext>
            </a:extLst>
          </p:cNvPr>
          <p:cNvSpPr txBox="1">
            <a:spLocks/>
          </p:cNvSpPr>
          <p:nvPr/>
        </p:nvSpPr>
        <p:spPr>
          <a:xfrm>
            <a:off x="6280841" y="4929816"/>
            <a:ext cx="4086032" cy="75290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600" b="1" dirty="0">
                <a:solidFill>
                  <a:schemeClr val="bg1"/>
                </a:solidFill>
              </a:rPr>
              <a:t>Fra klassisk stil til Travel Style</a:t>
            </a:r>
          </a:p>
        </p:txBody>
      </p:sp>
      <p:sp>
        <p:nvSpPr>
          <p:cNvPr id="26" name="Tittel 1">
            <a:extLst>
              <a:ext uri="{FF2B5EF4-FFF2-40B4-BE49-F238E27FC236}">
                <a16:creationId xmlns:a16="http://schemas.microsoft.com/office/drawing/2014/main" id="{38346FC3-8587-624E-BC05-63A7A4DD82AA}"/>
              </a:ext>
            </a:extLst>
          </p:cNvPr>
          <p:cNvSpPr txBox="1">
            <a:spLocks/>
          </p:cNvSpPr>
          <p:nvPr/>
        </p:nvSpPr>
        <p:spPr>
          <a:xfrm>
            <a:off x="8509677" y="5887250"/>
            <a:ext cx="2630508" cy="666337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600" b="1" dirty="0">
                <a:solidFill>
                  <a:schemeClr val="bg1"/>
                </a:solidFill>
              </a:rPr>
              <a:t>Måle, dele, lære</a:t>
            </a:r>
          </a:p>
        </p:txBody>
      </p:sp>
      <p:sp>
        <p:nvSpPr>
          <p:cNvPr id="27" name="Tittel 1">
            <a:extLst>
              <a:ext uri="{FF2B5EF4-FFF2-40B4-BE49-F238E27FC236}">
                <a16:creationId xmlns:a16="http://schemas.microsoft.com/office/drawing/2014/main" id="{AB126FA5-5D06-9848-8FCC-076654B525EE}"/>
              </a:ext>
            </a:extLst>
          </p:cNvPr>
          <p:cNvSpPr txBox="1">
            <a:spLocks/>
          </p:cNvSpPr>
          <p:nvPr/>
        </p:nvSpPr>
        <p:spPr>
          <a:xfrm>
            <a:off x="1251272" y="5887250"/>
            <a:ext cx="2489807" cy="666336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600" b="1" dirty="0" err="1">
                <a:solidFill>
                  <a:schemeClr val="bg1"/>
                </a:solidFill>
              </a:rPr>
              <a:t>Always-on</a:t>
            </a:r>
            <a:endParaRPr lang="nb-NO" sz="2600" b="1" dirty="0">
              <a:solidFill>
                <a:schemeClr val="bg1"/>
              </a:solidFill>
            </a:endParaRPr>
          </a:p>
        </p:txBody>
      </p:sp>
      <p:sp>
        <p:nvSpPr>
          <p:cNvPr id="28" name="Tittel 1">
            <a:extLst>
              <a:ext uri="{FF2B5EF4-FFF2-40B4-BE49-F238E27FC236}">
                <a16:creationId xmlns:a16="http://schemas.microsoft.com/office/drawing/2014/main" id="{152D2E1B-D6B2-9747-8915-717C987822D7}"/>
              </a:ext>
            </a:extLst>
          </p:cNvPr>
          <p:cNvSpPr txBox="1">
            <a:spLocks/>
          </p:cNvSpPr>
          <p:nvPr/>
        </p:nvSpPr>
        <p:spPr>
          <a:xfrm>
            <a:off x="4126675" y="5887251"/>
            <a:ext cx="3997406" cy="666335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600" b="1" dirty="0">
                <a:solidFill>
                  <a:schemeClr val="bg1"/>
                </a:solidFill>
              </a:rPr>
              <a:t>Stimulere utvikling i kvalitet og produkt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FF875DB7-0E21-1049-B799-822DE44BE42E}"/>
              </a:ext>
            </a:extLst>
          </p:cNvPr>
          <p:cNvSpPr txBox="1"/>
          <p:nvPr/>
        </p:nvSpPr>
        <p:spPr>
          <a:xfrm>
            <a:off x="4276089" y="464534"/>
            <a:ext cx="1720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Oppdrag/misjon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CC20C6DD-53B6-9A41-8212-F1DDE5F697CF}"/>
              </a:ext>
            </a:extLst>
          </p:cNvPr>
          <p:cNvSpPr txBox="1"/>
          <p:nvPr/>
        </p:nvSpPr>
        <p:spPr>
          <a:xfrm>
            <a:off x="3741079" y="1696285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Visjon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C0D705E7-257F-5A44-9371-A51E27C55A80}"/>
              </a:ext>
            </a:extLst>
          </p:cNvPr>
          <p:cNvSpPr txBox="1"/>
          <p:nvPr/>
        </p:nvSpPr>
        <p:spPr>
          <a:xfrm>
            <a:off x="2445744" y="2978705"/>
            <a:ext cx="1136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Hovedmål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0641E14B-F059-8B49-893D-1C7075F7A028}"/>
              </a:ext>
            </a:extLst>
          </p:cNvPr>
          <p:cNvSpPr txBox="1"/>
          <p:nvPr/>
        </p:nvSpPr>
        <p:spPr>
          <a:xfrm>
            <a:off x="1828801" y="4480619"/>
            <a:ext cx="231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Retning/strategisk valg</a:t>
            </a:r>
          </a:p>
        </p:txBody>
      </p:sp>
    </p:spTree>
    <p:extLst>
      <p:ext uri="{BB962C8B-B14F-4D97-AF65-F5344CB8AC3E}">
        <p14:creationId xmlns:p14="http://schemas.microsoft.com/office/powerpoint/2010/main" val="2941432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Bilde 25">
            <a:extLst>
              <a:ext uri="{FF2B5EF4-FFF2-40B4-BE49-F238E27FC236}">
                <a16:creationId xmlns:a16="http://schemas.microsoft.com/office/drawing/2014/main" id="{6C92F37B-8DC6-46F0-0F32-389A7C223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" y="1162005"/>
            <a:ext cx="2879083" cy="453398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6B6747F5-4993-7C80-66BD-750704DC75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976" y="1279984"/>
            <a:ext cx="2880360" cy="429904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Bilde 21" descr="Et bilde som inneholder tekst, gress, tre, utendørs&#10;&#10;Automatisk generert beskrivelse">
            <a:extLst>
              <a:ext uri="{FF2B5EF4-FFF2-40B4-BE49-F238E27FC236}">
                <a16:creationId xmlns:a16="http://schemas.microsoft.com/office/drawing/2014/main" id="{A646D750-E2E4-422D-64AC-3B2E75C0E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524" y="1575422"/>
            <a:ext cx="3169618" cy="370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0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A278CC30-CDEB-7DE0-87E4-CAD451897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235" y="1142276"/>
            <a:ext cx="2991334" cy="47308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2378A49B-859D-1627-51F4-55DE986E1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311" y="1142276"/>
            <a:ext cx="3121377" cy="457344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3B0560D-5851-634A-8AEA-978A629AA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260" y="1326450"/>
            <a:ext cx="3069721" cy="420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94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0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Bilde 15" descr="Et bilde som inneholder tekst, tre, utendørs&#10;&#10;Automatisk generert beskrivelse">
            <a:extLst>
              <a:ext uri="{FF2B5EF4-FFF2-40B4-BE49-F238E27FC236}">
                <a16:creationId xmlns:a16="http://schemas.microsoft.com/office/drawing/2014/main" id="{028F0DCD-C70E-A64A-836D-6C9BFB774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" y="1387096"/>
            <a:ext cx="2879083" cy="408380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DE6B503-92B2-41E6-C346-03D3340219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976" y="1408201"/>
            <a:ext cx="2880360" cy="404261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0D83F70-0F21-65A8-C89E-C73CF174C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941" y="1502337"/>
            <a:ext cx="2880360" cy="3853324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DABA56F4-BA2F-634C-B8EC-395B8D53E538}"/>
              </a:ext>
            </a:extLst>
          </p:cNvPr>
          <p:cNvSpPr txBox="1"/>
          <p:nvPr/>
        </p:nvSpPr>
        <p:spPr>
          <a:xfrm>
            <a:off x="642996" y="4571216"/>
            <a:ext cx="10906008" cy="1955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01E6970-262E-158B-18BF-77FCBB216737}"/>
              </a:ext>
            </a:extLst>
          </p:cNvPr>
          <p:cNvSpPr txBox="1"/>
          <p:nvPr/>
        </p:nvSpPr>
        <p:spPr>
          <a:xfrm>
            <a:off x="-556054" y="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0634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Bilde 11" descr="Et bilde som inneholder tekst, avis, skjermbilde&#10;&#10;Automatisk generert beskrivelse">
            <a:extLst>
              <a:ext uri="{FF2B5EF4-FFF2-40B4-BE49-F238E27FC236}">
                <a16:creationId xmlns:a16="http://schemas.microsoft.com/office/drawing/2014/main" id="{8FE892FD-EB3B-ADB0-7561-F78EE47972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48" y="1208938"/>
            <a:ext cx="3096985" cy="444012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574D26B-7671-444B-181D-7D73A3BEE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780" y="1424962"/>
            <a:ext cx="3196440" cy="400807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Bilde 13" descr="Et bilde som inneholder tekst, tre, utendørs, hus&#10;&#10;Automatisk generert beskrivelse">
            <a:extLst>
              <a:ext uri="{FF2B5EF4-FFF2-40B4-BE49-F238E27FC236}">
                <a16:creationId xmlns:a16="http://schemas.microsoft.com/office/drawing/2014/main" id="{27977406-1D44-528E-F908-517D756E1A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890" y="1532975"/>
            <a:ext cx="3128442" cy="379205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DABA56F4-BA2F-634C-B8EC-395B8D53E538}"/>
              </a:ext>
            </a:extLst>
          </p:cNvPr>
          <p:cNvSpPr txBox="1"/>
          <p:nvPr/>
        </p:nvSpPr>
        <p:spPr>
          <a:xfrm>
            <a:off x="642996" y="4571216"/>
            <a:ext cx="10906008" cy="1955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01E6970-262E-158B-18BF-77FCBB216737}"/>
              </a:ext>
            </a:extLst>
          </p:cNvPr>
          <p:cNvSpPr txBox="1"/>
          <p:nvPr/>
        </p:nvSpPr>
        <p:spPr>
          <a:xfrm>
            <a:off x="-556054" y="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46216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303</Words>
  <Application>Microsoft Macintosh PowerPoint</Application>
  <PresentationFormat>Widescreen</PresentationFormat>
  <Paragraphs>60</Paragraphs>
  <Slides>17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Aktiviteter fremover: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Patricia Papageorgiou</dc:creator>
  <cp:lastModifiedBy>Knut Aandal</cp:lastModifiedBy>
  <cp:revision>28</cp:revision>
  <dcterms:created xsi:type="dcterms:W3CDTF">2020-06-29T12:07:42Z</dcterms:created>
  <dcterms:modified xsi:type="dcterms:W3CDTF">2023-01-23T16:38:04Z</dcterms:modified>
</cp:coreProperties>
</file>